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53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52173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jupyterlab-3-labs-prod-jupyterlab-us-east-0.labs.cognitiveclass.ai/user/grizakovalen/lab/workspaces/auto-T/tree/labs/module_2/CCA" TargetMode="External"/><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Lenka Belanova	</a:t>
            </a:r>
          </a:p>
          <a:p>
            <a:r>
              <a:rPr lang="en-US" dirty="0">
                <a:solidFill>
                  <a:schemeClr val="bg2"/>
                </a:solidFill>
                <a:latin typeface="Abadi" panose="020B0604020104020204" pitchFamily="34" charset="0"/>
                <a:ea typeface="SF Pro" pitchFamily="2" charset="0"/>
                <a:cs typeface="SF Pro" pitchFamily="2" charset="0"/>
              </a:rPr>
              <a:t>29.5.2023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a:rPr>
              <a:t>The exploratory data analysis was performed, and the training labels were determined. </a:t>
            </a:r>
          </a:p>
          <a:p>
            <a:r>
              <a:rPr lang="en-US" sz="2200" dirty="0">
                <a:solidFill>
                  <a:schemeClr val="accent3">
                    <a:lumMod val="25000"/>
                  </a:schemeClr>
                </a:solidFill>
                <a:latin typeface="Abadi"/>
              </a:rPr>
              <a:t>The number of launches at each site and the number and occurrence of each orbit were calculated. </a:t>
            </a:r>
          </a:p>
          <a:p>
            <a:r>
              <a:rPr lang="en-US" sz="2200" dirty="0">
                <a:solidFill>
                  <a:schemeClr val="accent3">
                    <a:lumMod val="25000"/>
                  </a:schemeClr>
                </a:solidFill>
                <a:latin typeface="Abadi"/>
              </a:rPr>
              <a:t>The landing outcome label was created from the outcome column.</a:t>
            </a: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r>
              <a:rPr lang="en-US" sz="2200" dirty="0">
                <a:solidFill>
                  <a:schemeClr val="accent3">
                    <a:lumMod val="25000"/>
                  </a:schemeClr>
                </a:solidFill>
                <a:latin typeface="Abadi"/>
              </a:rPr>
              <a:t>Link to the notebook:</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4498"/>
            <a:ext cx="5959563" cy="150320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relationships between:</a:t>
            </a:r>
          </a:p>
          <a:p>
            <a:pPr marL="742950" lvl="1"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a:rPr>
              <a:t> </a:t>
            </a:r>
            <a:r>
              <a:rPr lang="en-US" sz="1800" dirty="0">
                <a:solidFill>
                  <a:schemeClr val="accent3">
                    <a:lumMod val="25000"/>
                  </a:schemeClr>
                </a:solidFill>
                <a:latin typeface="Abadi"/>
              </a:rPr>
              <a:t>flight number and launch site </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a:rPr>
              <a:t> payload and launch site</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AA5D9A3-35AE-D7D5-33BD-5047C79AC024}"/>
              </a:ext>
            </a:extLst>
          </p:cNvPr>
          <p:cNvPicPr>
            <a:picLocks noChangeAspect="1"/>
          </p:cNvPicPr>
          <p:nvPr/>
        </p:nvPicPr>
        <p:blipFill>
          <a:blip r:embed="rId3"/>
          <a:stretch>
            <a:fillRect/>
          </a:stretch>
        </p:blipFill>
        <p:spPr>
          <a:xfrm>
            <a:off x="0" y="3834698"/>
            <a:ext cx="12192000" cy="3023302"/>
          </a:xfrm>
          <a:prstGeom prst="rect">
            <a:avLst/>
          </a:prstGeom>
        </p:spPr>
      </p:pic>
      <p:sp>
        <p:nvSpPr>
          <p:cNvPr id="8" name="TextBox 7">
            <a:extLst>
              <a:ext uri="{FF2B5EF4-FFF2-40B4-BE49-F238E27FC236}">
                <a16:creationId xmlns:a16="http://schemas.microsoft.com/office/drawing/2014/main" id="{D6E6B3AB-3B3C-4142-5B01-ECA2B832C511}"/>
              </a:ext>
            </a:extLst>
          </p:cNvPr>
          <p:cNvSpPr txBox="1"/>
          <p:nvPr/>
        </p:nvSpPr>
        <p:spPr>
          <a:xfrm>
            <a:off x="6531795" y="1828403"/>
            <a:ext cx="6097712" cy="1282402"/>
          </a:xfrm>
          <a:prstGeom prst="rect">
            <a:avLst/>
          </a:prstGeom>
          <a:noFill/>
        </p:spPr>
        <p:txBody>
          <a:bodyPr wrap="square">
            <a:spAutoFit/>
          </a:bodyPr>
          <a:lstStyle/>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a:rPr>
              <a:t>success rate of each orbit type</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a:rPr>
              <a:t> flight number and orbit type</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a:rPr>
              <a:t> the launch success yearly trend</a:t>
            </a:r>
            <a:endParaRPr lang="en-US" sz="18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51326383-7CD8-6E42-D82B-29FBCE12AC65}"/>
              </a:ext>
            </a:extLst>
          </p:cNvPr>
          <p:cNvSpPr txBox="1"/>
          <p:nvPr/>
        </p:nvSpPr>
        <p:spPr>
          <a:xfrm>
            <a:off x="290388" y="3426641"/>
            <a:ext cx="10739636" cy="369332"/>
          </a:xfrm>
          <a:prstGeom prst="rect">
            <a:avLst/>
          </a:prstGeom>
          <a:noFill/>
        </p:spPr>
        <p:txBody>
          <a:bodyPr wrap="square">
            <a:spAutoFit/>
          </a:bodyPr>
          <a:lstStyle/>
          <a:p>
            <a:pPr lvl="1">
              <a:lnSpc>
                <a:spcPct val="100000"/>
              </a:lnSpc>
              <a:spcBef>
                <a:spcPts val="1400"/>
              </a:spcBef>
            </a:pPr>
            <a:r>
              <a:rPr lang="en-US" sz="1800" dirty="0">
                <a:solidFill>
                  <a:schemeClr val="accent3">
                    <a:lumMod val="25000"/>
                  </a:schemeClr>
                </a:solidFill>
                <a:latin typeface="Abadi"/>
              </a:rPr>
              <a:t>Link to the notebook:</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Following SQL queries were performed:</a:t>
            </a:r>
          </a:p>
          <a:p>
            <a:pPr lvl="1">
              <a:lnSpc>
                <a:spcPct val="100000"/>
              </a:lnSpc>
              <a:spcBef>
                <a:spcPts val="1400"/>
              </a:spcBef>
            </a:pPr>
            <a:r>
              <a:rPr lang="en-US" sz="1800" dirty="0">
                <a:solidFill>
                  <a:schemeClr val="accent3">
                    <a:lumMod val="25000"/>
                  </a:schemeClr>
                </a:solidFill>
                <a:latin typeface="Abadi"/>
              </a:rPr>
              <a:t>We displayed:</a:t>
            </a:r>
          </a:p>
          <a:p>
            <a:pPr lvl="2">
              <a:lnSpc>
                <a:spcPct val="100000"/>
              </a:lnSpc>
              <a:spcBef>
                <a:spcPts val="1400"/>
              </a:spcBef>
            </a:pPr>
            <a:r>
              <a:rPr lang="en-US" sz="800" b="1" i="0" dirty="0">
                <a:effectLst/>
                <a:latin typeface="-apple-system"/>
              </a:rPr>
              <a:t>the names of the unique launch sites in the space mission : </a:t>
            </a:r>
          </a:p>
          <a:p>
            <a:pPr lvl="2">
              <a:lnSpc>
                <a:spcPct val="100000"/>
              </a:lnSpc>
              <a:spcBef>
                <a:spcPts val="1400"/>
              </a:spcBef>
            </a:pPr>
            <a:r>
              <a:rPr lang="en-US" sz="800" b="1" i="0" dirty="0">
                <a:effectLst/>
                <a:latin typeface="-apple-system"/>
              </a:rPr>
              <a:t>5 records where launch sites begin with the string 'CCA’</a:t>
            </a:r>
            <a:r>
              <a:rPr lang="en-US" sz="800" b="1" i="0" u="none" strike="noStrike" dirty="0">
                <a:effectLst/>
                <a:latin typeface="-apple-system"/>
                <a:hlinkClick r:id="rId3" action="ppaction://hlinkfile"/>
              </a:rPr>
              <a:t>¶</a:t>
            </a:r>
            <a:endParaRPr lang="en-US" sz="800" b="1" i="0" u="none" strike="noStrike" dirty="0">
              <a:effectLst/>
              <a:latin typeface="-apple-system"/>
            </a:endParaRPr>
          </a:p>
          <a:p>
            <a:pPr lvl="2">
              <a:lnSpc>
                <a:spcPct val="100000"/>
              </a:lnSpc>
              <a:spcBef>
                <a:spcPts val="1400"/>
              </a:spcBef>
            </a:pPr>
            <a:r>
              <a:rPr lang="en-US" sz="800" b="1" i="0" dirty="0">
                <a:effectLst/>
                <a:latin typeface="-apple-system"/>
              </a:rPr>
              <a:t>the total payload mass carried by boosters launched by NASA (CRS)</a:t>
            </a:r>
          </a:p>
          <a:p>
            <a:pPr lvl="2">
              <a:lnSpc>
                <a:spcPct val="100000"/>
              </a:lnSpc>
              <a:spcBef>
                <a:spcPts val="1400"/>
              </a:spcBef>
            </a:pPr>
            <a:r>
              <a:rPr lang="en-US" sz="800" b="1" i="0" dirty="0">
                <a:effectLst/>
                <a:latin typeface="-apple-system"/>
              </a:rPr>
              <a:t>average payload mass carried by booster version F9 v1.1</a:t>
            </a:r>
          </a:p>
          <a:p>
            <a:pPr lvl="2">
              <a:lnSpc>
                <a:spcPct val="100000"/>
              </a:lnSpc>
              <a:spcBef>
                <a:spcPts val="1400"/>
              </a:spcBef>
            </a:pPr>
            <a:r>
              <a:rPr lang="en-US" sz="800" b="1" i="0" dirty="0">
                <a:effectLst/>
                <a:latin typeface="-apple-system"/>
              </a:rPr>
              <a:t>the date when the first </a:t>
            </a:r>
            <a:r>
              <a:rPr lang="en-US" sz="800" b="1" i="0" dirty="0" err="1">
                <a:effectLst/>
                <a:latin typeface="-apple-system"/>
              </a:rPr>
              <a:t>succesful</a:t>
            </a:r>
            <a:r>
              <a:rPr lang="en-US" sz="800" b="1" i="0" dirty="0">
                <a:effectLst/>
                <a:latin typeface="-apple-system"/>
              </a:rPr>
              <a:t> landing outcome in ground pad was achieved</a:t>
            </a:r>
          </a:p>
          <a:p>
            <a:pPr lvl="2">
              <a:lnSpc>
                <a:spcPct val="100000"/>
              </a:lnSpc>
              <a:spcBef>
                <a:spcPts val="1400"/>
              </a:spcBef>
            </a:pPr>
            <a:endParaRPr lang="en-US" sz="800" b="1" i="0" dirty="0">
              <a:effectLst/>
              <a:latin typeface="-apple-system"/>
            </a:endParaRPr>
          </a:p>
          <a:p>
            <a:pPr lvl="2">
              <a:lnSpc>
                <a:spcPct val="100000"/>
              </a:lnSpc>
              <a:spcBef>
                <a:spcPts val="1400"/>
              </a:spcBef>
            </a:pPr>
            <a:r>
              <a:rPr lang="en-US" sz="800" b="1" i="0" dirty="0">
                <a:effectLst/>
                <a:latin typeface="-apple-system"/>
              </a:rPr>
              <a:t> the total number of successful and failure mission outcomes</a:t>
            </a:r>
          </a:p>
          <a:p>
            <a:pPr lvl="2">
              <a:lnSpc>
                <a:spcPct val="100000"/>
              </a:lnSpc>
              <a:spcBef>
                <a:spcPts val="1400"/>
              </a:spcBef>
            </a:pPr>
            <a:r>
              <a:rPr lang="en-US" sz="800" b="1" dirty="0">
                <a:latin typeface="-apple-system"/>
              </a:rPr>
              <a:t>t</a:t>
            </a:r>
            <a:r>
              <a:rPr lang="en-US" sz="800" b="1" i="0" dirty="0">
                <a:effectLst/>
                <a:latin typeface="-apple-system"/>
              </a:rPr>
              <a:t>he names of the boosters which have success in drone ship and have payload mass greater than 4000 but less than 6000</a:t>
            </a:r>
          </a:p>
          <a:p>
            <a:pPr lvl="2">
              <a:lnSpc>
                <a:spcPct val="100000"/>
              </a:lnSpc>
              <a:spcBef>
                <a:spcPts val="1400"/>
              </a:spcBef>
            </a:pPr>
            <a:endParaRPr lang="en-US" sz="800" b="1" i="0" dirty="0">
              <a:effectLst/>
              <a:latin typeface="-apple-system"/>
            </a:endParaRPr>
          </a:p>
          <a:p>
            <a:pPr lvl="2">
              <a:lnSpc>
                <a:spcPct val="100000"/>
              </a:lnSpc>
              <a:spcBef>
                <a:spcPts val="1400"/>
              </a:spcBef>
            </a:pPr>
            <a:endParaRPr lang="en-US" sz="800" b="1" i="0" dirty="0">
              <a:effectLst/>
              <a:latin typeface="-apple-system"/>
            </a:endParaRPr>
          </a:p>
          <a:p>
            <a:pPr lvl="2">
              <a:lnSpc>
                <a:spcPct val="100000"/>
              </a:lnSpc>
              <a:spcBef>
                <a:spcPts val="1400"/>
              </a:spcBef>
            </a:pPr>
            <a:endParaRPr lang="en-US" sz="800" b="1" i="0" dirty="0">
              <a:effectLst/>
              <a:latin typeface="-apple-system"/>
            </a:endParaRPr>
          </a:p>
          <a:p>
            <a:pPr>
              <a:lnSpc>
                <a:spcPct val="100000"/>
              </a:lnSpc>
              <a:spcBef>
                <a:spcPts val="1400"/>
              </a:spcBef>
            </a:pPr>
            <a:r>
              <a:rPr lang="en-US" sz="1600" b="1" i="0" dirty="0">
                <a:effectLst/>
                <a:latin typeface="-apple-system"/>
              </a:rPr>
              <a:t>Link to the notebook:</a:t>
            </a:r>
          </a:p>
          <a:p>
            <a:pPr>
              <a:lnSpc>
                <a:spcPct val="100000"/>
              </a:lnSpc>
              <a:spcBef>
                <a:spcPts val="1400"/>
              </a:spcBef>
            </a:pPr>
            <a:endParaRPr lang="en-US" sz="1600" b="1" i="0" dirty="0">
              <a:effectLst/>
              <a:latin typeface="-apple-system"/>
            </a:endParaRPr>
          </a:p>
          <a:p>
            <a:pPr lvl="2">
              <a:lnSpc>
                <a:spcPct val="100000"/>
              </a:lnSpc>
              <a:spcBef>
                <a:spcPts val="1400"/>
              </a:spcBef>
            </a:pPr>
            <a:endParaRPr lang="en-US" sz="800" b="1" i="0" dirty="0">
              <a:effectLst/>
              <a:latin typeface="-apple-system"/>
            </a:endParaRPr>
          </a:p>
          <a:p>
            <a:pPr lvl="2">
              <a:lnSpc>
                <a:spcPct val="100000"/>
              </a:lnSpc>
              <a:spcBef>
                <a:spcPts val="1400"/>
              </a:spcBef>
            </a:pPr>
            <a:endParaRPr lang="en-US" sz="800" b="1" i="0" dirty="0">
              <a:effectLst/>
              <a:latin typeface="-apple-system"/>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0511C432-F375-685B-05DD-9304750FD8BD}"/>
              </a:ext>
            </a:extLst>
          </p:cNvPr>
          <p:cNvPicPr>
            <a:picLocks noChangeAspect="1"/>
          </p:cNvPicPr>
          <p:nvPr/>
        </p:nvPicPr>
        <p:blipFill>
          <a:blip r:embed="rId4"/>
          <a:stretch>
            <a:fillRect/>
          </a:stretch>
        </p:blipFill>
        <p:spPr>
          <a:xfrm>
            <a:off x="6295154" y="2416177"/>
            <a:ext cx="3305175" cy="400050"/>
          </a:xfrm>
          <a:prstGeom prst="rect">
            <a:avLst/>
          </a:prstGeom>
        </p:spPr>
      </p:pic>
      <p:pic>
        <p:nvPicPr>
          <p:cNvPr id="8" name="Picture 7">
            <a:extLst>
              <a:ext uri="{FF2B5EF4-FFF2-40B4-BE49-F238E27FC236}">
                <a16:creationId xmlns:a16="http://schemas.microsoft.com/office/drawing/2014/main" id="{AB0C27F7-37C8-FF73-E3D1-D0808020B051}"/>
              </a:ext>
            </a:extLst>
          </p:cNvPr>
          <p:cNvPicPr>
            <a:picLocks noChangeAspect="1"/>
          </p:cNvPicPr>
          <p:nvPr/>
        </p:nvPicPr>
        <p:blipFill>
          <a:blip r:embed="rId5"/>
          <a:stretch>
            <a:fillRect/>
          </a:stretch>
        </p:blipFill>
        <p:spPr>
          <a:xfrm>
            <a:off x="8133479" y="1598300"/>
            <a:ext cx="2209800" cy="657225"/>
          </a:xfrm>
          <a:prstGeom prst="rect">
            <a:avLst/>
          </a:prstGeom>
        </p:spPr>
      </p:pic>
      <p:pic>
        <p:nvPicPr>
          <p:cNvPr id="10" name="Picture 9">
            <a:extLst>
              <a:ext uri="{FF2B5EF4-FFF2-40B4-BE49-F238E27FC236}">
                <a16:creationId xmlns:a16="http://schemas.microsoft.com/office/drawing/2014/main" id="{0A91C7E2-9CCD-9A87-8BDB-AF1BBC96061D}"/>
              </a:ext>
            </a:extLst>
          </p:cNvPr>
          <p:cNvPicPr>
            <a:picLocks noChangeAspect="1"/>
          </p:cNvPicPr>
          <p:nvPr/>
        </p:nvPicPr>
        <p:blipFill>
          <a:blip r:embed="rId6"/>
          <a:stretch>
            <a:fillRect/>
          </a:stretch>
        </p:blipFill>
        <p:spPr>
          <a:xfrm>
            <a:off x="8081397" y="2976879"/>
            <a:ext cx="4124325" cy="647700"/>
          </a:xfrm>
          <a:prstGeom prst="rect">
            <a:avLst/>
          </a:prstGeom>
        </p:spPr>
      </p:pic>
      <p:pic>
        <p:nvPicPr>
          <p:cNvPr id="12" name="Picture 11">
            <a:extLst>
              <a:ext uri="{FF2B5EF4-FFF2-40B4-BE49-F238E27FC236}">
                <a16:creationId xmlns:a16="http://schemas.microsoft.com/office/drawing/2014/main" id="{9AC3B485-E33D-F641-AA9B-9502004D3F18}"/>
              </a:ext>
            </a:extLst>
          </p:cNvPr>
          <p:cNvPicPr>
            <a:picLocks noChangeAspect="1"/>
          </p:cNvPicPr>
          <p:nvPr/>
        </p:nvPicPr>
        <p:blipFill>
          <a:blip r:embed="rId7"/>
          <a:stretch>
            <a:fillRect/>
          </a:stretch>
        </p:blipFill>
        <p:spPr>
          <a:xfrm>
            <a:off x="6295154" y="3695755"/>
            <a:ext cx="4048125" cy="609600"/>
          </a:xfrm>
          <a:prstGeom prst="rect">
            <a:avLst/>
          </a:prstGeom>
        </p:spPr>
      </p:pic>
      <p:pic>
        <p:nvPicPr>
          <p:cNvPr id="14" name="Picture 13">
            <a:extLst>
              <a:ext uri="{FF2B5EF4-FFF2-40B4-BE49-F238E27FC236}">
                <a16:creationId xmlns:a16="http://schemas.microsoft.com/office/drawing/2014/main" id="{52B1BABE-5F2D-BDD8-D08B-3CB9C176AE7C}"/>
              </a:ext>
            </a:extLst>
          </p:cNvPr>
          <p:cNvPicPr>
            <a:picLocks noChangeAspect="1"/>
          </p:cNvPicPr>
          <p:nvPr/>
        </p:nvPicPr>
        <p:blipFill>
          <a:blip r:embed="rId8"/>
          <a:stretch>
            <a:fillRect/>
          </a:stretch>
        </p:blipFill>
        <p:spPr>
          <a:xfrm>
            <a:off x="8081397" y="4444660"/>
            <a:ext cx="3162300" cy="466725"/>
          </a:xfrm>
          <a:prstGeom prst="rect">
            <a:avLst/>
          </a:prstGeom>
        </p:spPr>
      </p:pic>
      <p:pic>
        <p:nvPicPr>
          <p:cNvPr id="16" name="Picture 15">
            <a:extLst>
              <a:ext uri="{FF2B5EF4-FFF2-40B4-BE49-F238E27FC236}">
                <a16:creationId xmlns:a16="http://schemas.microsoft.com/office/drawing/2014/main" id="{2155E96E-5D11-BE64-FD71-34AF5B47F444}"/>
              </a:ext>
            </a:extLst>
          </p:cNvPr>
          <p:cNvPicPr>
            <a:picLocks noChangeAspect="1"/>
          </p:cNvPicPr>
          <p:nvPr/>
        </p:nvPicPr>
        <p:blipFill>
          <a:blip r:embed="rId9"/>
          <a:stretch>
            <a:fillRect/>
          </a:stretch>
        </p:blipFill>
        <p:spPr>
          <a:xfrm>
            <a:off x="1835688" y="5317473"/>
            <a:ext cx="6629400" cy="4191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53331"/>
            <a:ext cx="10515600" cy="4351338"/>
          </a:xfrm>
          <a:prstGeom prst="rect">
            <a:avLst/>
          </a:prstGeom>
        </p:spPr>
        <p:txBody>
          <a:bodyPr>
            <a:normAutofit fontScale="77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 on the folium map, and map objects such as markers, circles, and lines were added to indicate the success or failure of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The feature of launch outcomes (failure or success) was assigned to class 0 and 1, with 0 representing failure and 1 representing success.</a:t>
            </a:r>
          </a:p>
          <a:p>
            <a:pPr>
              <a:lnSpc>
                <a:spcPct val="100000"/>
              </a:lnSpc>
              <a:spcBef>
                <a:spcPts val="1400"/>
              </a:spcBef>
            </a:pPr>
            <a:r>
              <a:rPr lang="en-US" sz="2200" dirty="0">
                <a:solidFill>
                  <a:schemeClr val="accent3">
                    <a:lumMod val="25000"/>
                  </a:schemeClr>
                </a:solidFill>
                <a:latin typeface="Abadi" panose="020B0604020104020204" pitchFamily="34" charset="0"/>
              </a:rPr>
              <a:t>By utilizing color-labeled marker clusters, launch sites with relatively high success rates were identified.</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launch sites and their surrounding areas were calculated. Several questions were addressed,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Proximity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Maintaining a certain distance from cities.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constructed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Pie charts were generated to display the total launches at specific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graphs were plotted to visualize the relationship between Outcome and Payload Mass (Kg) for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followed by data transformation and splitting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Various machine learning models were constructed and hyperparameters were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accuracy metric was utilized to assess the model's performance, and improvements were made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It was determined that all models exhibited comparable levels of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2002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as the flight number increases, the first stage is more likely to land successfully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B0027D5-A1B3-84C3-E9E7-3E7DEBFBCDC7}"/>
              </a:ext>
            </a:extLst>
          </p:cNvPr>
          <p:cNvPicPr>
            <a:picLocks noChangeAspect="1"/>
          </p:cNvPicPr>
          <p:nvPr/>
        </p:nvPicPr>
        <p:blipFill>
          <a:blip r:embed="rId3"/>
          <a:stretch>
            <a:fillRect/>
          </a:stretch>
        </p:blipFill>
        <p:spPr>
          <a:xfrm>
            <a:off x="1511273" y="3063843"/>
            <a:ext cx="8907694" cy="23017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23361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as the flight number increases, the first stage is more likely to land successfully. The payload mass is also important; it seems the more massive the payload, the less likely the first stage will return.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16288E6-5D46-2723-3087-A7DD96B8EB8A}"/>
              </a:ext>
            </a:extLst>
          </p:cNvPr>
          <p:cNvPicPr>
            <a:picLocks noChangeAspect="1"/>
          </p:cNvPicPr>
          <p:nvPr/>
        </p:nvPicPr>
        <p:blipFill>
          <a:blip r:embed="rId3"/>
          <a:stretch>
            <a:fillRect/>
          </a:stretch>
        </p:blipFill>
        <p:spPr>
          <a:xfrm>
            <a:off x="879320" y="2844715"/>
            <a:ext cx="9528402" cy="28822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19333" y="1597535"/>
            <a:ext cx="862056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that orbits, that have high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are ES-L1, GEO, HEO,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795967A-1C1D-53A1-C52E-A40BAFB54856}"/>
              </a:ext>
            </a:extLst>
          </p:cNvPr>
          <p:cNvPicPr>
            <a:picLocks noChangeAspect="1"/>
          </p:cNvPicPr>
          <p:nvPr/>
        </p:nvPicPr>
        <p:blipFill>
          <a:blip r:embed="rId3"/>
          <a:stretch>
            <a:fillRect/>
          </a:stretch>
        </p:blipFill>
        <p:spPr>
          <a:xfrm>
            <a:off x="1119333" y="2577253"/>
            <a:ext cx="9424236" cy="29962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1E209A4-A2B1-F17C-6C00-4986115C45EC}"/>
              </a:ext>
            </a:extLst>
          </p:cNvPr>
          <p:cNvPicPr>
            <a:picLocks noChangeAspect="1"/>
          </p:cNvPicPr>
          <p:nvPr/>
        </p:nvPicPr>
        <p:blipFill>
          <a:blip r:embed="rId3"/>
          <a:stretch>
            <a:fillRect/>
          </a:stretch>
        </p:blipFill>
        <p:spPr>
          <a:xfrm>
            <a:off x="1387012" y="2938124"/>
            <a:ext cx="8829660" cy="2943220"/>
          </a:xfrm>
          <a:prstGeom prst="rect">
            <a:avLst/>
          </a:prstGeom>
        </p:spPr>
      </p:pic>
      <p:sp>
        <p:nvSpPr>
          <p:cNvPr id="7" name="Content Placeholder 2">
            <a:extLst>
              <a:ext uri="{FF2B5EF4-FFF2-40B4-BE49-F238E27FC236}">
                <a16:creationId xmlns:a16="http://schemas.microsoft.com/office/drawing/2014/main" id="{692D9EB9-F020-65D2-D306-4F376990694E}"/>
              </a:ext>
            </a:extLst>
          </p:cNvPr>
          <p:cNvSpPr txBox="1">
            <a:spLocks/>
          </p:cNvSpPr>
          <p:nvPr/>
        </p:nvSpPr>
        <p:spPr>
          <a:xfrm>
            <a:off x="770011" y="1552264"/>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see that in the LEO (Low Earth Orbit), success appears to be correlated with the number of flights. However, in the GTO (Geostationary Transfer Orbit), there seems to be no discernible relationship between the flight number and the orbit.</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5663"/>
            <a:ext cx="1077814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5668DD3-3697-72F2-1885-5028FF1A0237}"/>
              </a:ext>
            </a:extLst>
          </p:cNvPr>
          <p:cNvPicPr>
            <a:picLocks noChangeAspect="1"/>
          </p:cNvPicPr>
          <p:nvPr/>
        </p:nvPicPr>
        <p:blipFill>
          <a:blip r:embed="rId3"/>
          <a:stretch>
            <a:fillRect/>
          </a:stretch>
        </p:blipFill>
        <p:spPr>
          <a:xfrm>
            <a:off x="1031013" y="2679557"/>
            <a:ext cx="9965777" cy="32486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68908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75C5CE8-17DE-0C61-3A04-12AF55687D25}"/>
              </a:ext>
            </a:extLst>
          </p:cNvPr>
          <p:cNvPicPr>
            <a:picLocks noChangeAspect="1"/>
          </p:cNvPicPr>
          <p:nvPr/>
        </p:nvPicPr>
        <p:blipFill>
          <a:blip r:embed="rId3"/>
          <a:stretch>
            <a:fillRect/>
          </a:stretch>
        </p:blipFill>
        <p:spPr>
          <a:xfrm>
            <a:off x="1152710" y="2796870"/>
            <a:ext cx="9018705" cy="31173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17747"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function was used to find all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60C240EA-077A-0BDC-07EA-68CA5964E29B}"/>
              </a:ext>
            </a:extLst>
          </p:cNvPr>
          <p:cNvPicPr>
            <a:picLocks noChangeAspect="1"/>
          </p:cNvPicPr>
          <p:nvPr/>
        </p:nvPicPr>
        <p:blipFill>
          <a:blip r:embed="rId3"/>
          <a:stretch>
            <a:fillRect/>
          </a:stretch>
        </p:blipFill>
        <p:spPr>
          <a:xfrm>
            <a:off x="6027811" y="2378482"/>
            <a:ext cx="5619570" cy="680179"/>
          </a:xfrm>
          <a:prstGeom prst="rect">
            <a:avLst/>
          </a:prstGeom>
        </p:spPr>
      </p:pic>
      <p:pic>
        <p:nvPicPr>
          <p:cNvPr id="7" name="Picture 6">
            <a:extLst>
              <a:ext uri="{FF2B5EF4-FFF2-40B4-BE49-F238E27FC236}">
                <a16:creationId xmlns:a16="http://schemas.microsoft.com/office/drawing/2014/main" id="{F8FD8526-E2EC-D3C9-C00A-C62E5F7252D0}"/>
              </a:ext>
            </a:extLst>
          </p:cNvPr>
          <p:cNvPicPr>
            <a:picLocks noChangeAspect="1"/>
          </p:cNvPicPr>
          <p:nvPr/>
        </p:nvPicPr>
        <p:blipFill>
          <a:blip r:embed="rId4"/>
          <a:stretch>
            <a:fillRect/>
          </a:stretch>
        </p:blipFill>
        <p:spPr>
          <a:xfrm>
            <a:off x="6027811" y="3594670"/>
            <a:ext cx="1575065" cy="1931467"/>
          </a:xfrm>
          <a:prstGeom prst="rect">
            <a:avLst/>
          </a:prstGeom>
        </p:spPr>
      </p:pic>
      <p:sp>
        <p:nvSpPr>
          <p:cNvPr id="8" name="TextBox 7">
            <a:extLst>
              <a:ext uri="{FF2B5EF4-FFF2-40B4-BE49-F238E27FC236}">
                <a16:creationId xmlns:a16="http://schemas.microsoft.com/office/drawing/2014/main" id="{4AA296A7-4BC2-2538-1155-EB6CABF5AFDE}"/>
              </a:ext>
            </a:extLst>
          </p:cNvPr>
          <p:cNvSpPr txBox="1"/>
          <p:nvPr/>
        </p:nvSpPr>
        <p:spPr>
          <a:xfrm>
            <a:off x="5925845" y="1814833"/>
            <a:ext cx="996294" cy="369332"/>
          </a:xfrm>
          <a:prstGeom prst="rect">
            <a:avLst/>
          </a:prstGeom>
          <a:noFill/>
        </p:spPr>
        <p:txBody>
          <a:bodyPr wrap="square" rtlCol="0">
            <a:spAutoFit/>
          </a:bodyPr>
          <a:lstStyle/>
          <a:p>
            <a:r>
              <a:rPr lang="en-US" dirty="0"/>
              <a:t>Query:</a:t>
            </a:r>
          </a:p>
        </p:txBody>
      </p:sp>
      <p:sp>
        <p:nvSpPr>
          <p:cNvPr id="10" name="TextBox 9">
            <a:extLst>
              <a:ext uri="{FF2B5EF4-FFF2-40B4-BE49-F238E27FC236}">
                <a16:creationId xmlns:a16="http://schemas.microsoft.com/office/drawing/2014/main" id="{F75FB14D-EC90-01F6-37CA-29F25781A0BD}"/>
              </a:ext>
            </a:extLst>
          </p:cNvPr>
          <p:cNvSpPr txBox="1"/>
          <p:nvPr/>
        </p:nvSpPr>
        <p:spPr>
          <a:xfrm>
            <a:off x="6027811" y="3149701"/>
            <a:ext cx="6097712" cy="369332"/>
          </a:xfrm>
          <a:prstGeom prst="rect">
            <a:avLst/>
          </a:prstGeom>
          <a:noFill/>
        </p:spPr>
        <p:txBody>
          <a:bodyPr wrap="square">
            <a:spAutoFit/>
          </a:bodyPr>
          <a:lstStyle/>
          <a:p>
            <a:r>
              <a:rPr lang="en-US" dirty="0"/>
              <a:t>Result: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5 records where launch sites begin with `CCA` following condition was used:</a:t>
            </a: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WHERE "</a:t>
            </a:r>
            <a:r>
              <a:rPr lang="en-US" sz="1800" i="1" dirty="0" err="1">
                <a:solidFill>
                  <a:schemeClr val="accent3">
                    <a:lumMod val="25000"/>
                  </a:schemeClr>
                </a:solidFill>
                <a:latin typeface="Abadi" panose="020B0604020104020204" pitchFamily="34" charset="0"/>
              </a:rPr>
              <a:t>Launch_Site</a:t>
            </a:r>
            <a:r>
              <a:rPr lang="en-US" sz="1800" i="1" dirty="0">
                <a:solidFill>
                  <a:schemeClr val="accent3">
                    <a:lumMod val="25000"/>
                  </a:schemeClr>
                </a:solidFill>
                <a:latin typeface="Abadi" panose="020B0604020104020204" pitchFamily="34" charset="0"/>
              </a:rPr>
              <a:t>" LIKE "CCA%"</a:t>
            </a: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2B158DF-3ECF-120D-2939-2957E994195F}"/>
              </a:ext>
            </a:extLst>
          </p:cNvPr>
          <p:cNvPicPr>
            <a:picLocks noChangeAspect="1"/>
          </p:cNvPicPr>
          <p:nvPr/>
        </p:nvPicPr>
        <p:blipFill>
          <a:blip r:embed="rId3"/>
          <a:stretch>
            <a:fillRect/>
          </a:stretch>
        </p:blipFill>
        <p:spPr>
          <a:xfrm>
            <a:off x="366712" y="4377748"/>
            <a:ext cx="11458575" cy="1647825"/>
          </a:xfrm>
          <a:prstGeom prst="rect">
            <a:avLst/>
          </a:prstGeom>
        </p:spPr>
      </p:pic>
      <p:pic>
        <p:nvPicPr>
          <p:cNvPr id="8" name="Picture 7">
            <a:extLst>
              <a:ext uri="{FF2B5EF4-FFF2-40B4-BE49-F238E27FC236}">
                <a16:creationId xmlns:a16="http://schemas.microsoft.com/office/drawing/2014/main" id="{C7CF491F-7D81-9718-36AD-D283FE99ECBA}"/>
              </a:ext>
            </a:extLst>
          </p:cNvPr>
          <p:cNvPicPr>
            <a:picLocks noChangeAspect="1"/>
          </p:cNvPicPr>
          <p:nvPr/>
        </p:nvPicPr>
        <p:blipFill>
          <a:blip r:embed="rId4"/>
          <a:stretch>
            <a:fillRect/>
          </a:stretch>
        </p:blipFill>
        <p:spPr>
          <a:xfrm>
            <a:off x="8511282" y="3222067"/>
            <a:ext cx="3023746" cy="835509"/>
          </a:xfrm>
          <a:prstGeom prst="rect">
            <a:avLst/>
          </a:prstGeom>
        </p:spPr>
      </p:pic>
      <p:sp>
        <p:nvSpPr>
          <p:cNvPr id="9" name="TextBox 8">
            <a:extLst>
              <a:ext uri="{FF2B5EF4-FFF2-40B4-BE49-F238E27FC236}">
                <a16:creationId xmlns:a16="http://schemas.microsoft.com/office/drawing/2014/main" id="{6C483FFD-1267-FBD9-49ED-5C10FC2F26A9}"/>
              </a:ext>
            </a:extLst>
          </p:cNvPr>
          <p:cNvSpPr txBox="1"/>
          <p:nvPr/>
        </p:nvSpPr>
        <p:spPr>
          <a:xfrm>
            <a:off x="8494157" y="2852735"/>
            <a:ext cx="996294" cy="369332"/>
          </a:xfrm>
          <a:prstGeom prst="rect">
            <a:avLst/>
          </a:prstGeom>
          <a:noFill/>
        </p:spPr>
        <p:txBody>
          <a:bodyPr wrap="square" rtlCol="0">
            <a:spAutoFit/>
          </a:bodyPr>
          <a:lstStyle/>
          <a:p>
            <a:r>
              <a:rPr lang="en-US" dirty="0"/>
              <a:t>Query:</a:t>
            </a:r>
          </a:p>
        </p:txBody>
      </p:sp>
      <p:sp>
        <p:nvSpPr>
          <p:cNvPr id="10" name="TextBox 9">
            <a:extLst>
              <a:ext uri="{FF2B5EF4-FFF2-40B4-BE49-F238E27FC236}">
                <a16:creationId xmlns:a16="http://schemas.microsoft.com/office/drawing/2014/main" id="{E1DA2861-66F8-A17F-376D-4D68B0FA9E00}"/>
              </a:ext>
            </a:extLst>
          </p:cNvPr>
          <p:cNvSpPr txBox="1"/>
          <p:nvPr/>
        </p:nvSpPr>
        <p:spPr>
          <a:xfrm>
            <a:off x="326280" y="4008416"/>
            <a:ext cx="6097712" cy="369332"/>
          </a:xfrm>
          <a:prstGeom prst="rect">
            <a:avLst/>
          </a:prstGeom>
          <a:noFill/>
        </p:spPr>
        <p:txBody>
          <a:bodyPr wrap="square">
            <a:spAutoFit/>
          </a:bodyPr>
          <a:lstStyle/>
          <a:p>
            <a:r>
              <a:rPr lang="en-US" dirty="0"/>
              <a:t>Result:</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payload carried by boosters from NASA, condition WHERE "Customer" LIKE "%NASA%“ was used and aggregation function </a:t>
            </a:r>
            <a:r>
              <a:rPr lang="en-US" sz="2200" b="1" dirty="0">
                <a:solidFill>
                  <a:schemeClr val="accent3">
                    <a:lumMod val="25000"/>
                  </a:schemeClr>
                </a:solidFill>
                <a:latin typeface="Abadi" panose="020B0604020104020204" pitchFamily="34" charset="0"/>
              </a:rPr>
              <a:t>SUM() </a:t>
            </a:r>
            <a:r>
              <a:rPr lang="en-US" sz="2200" dirty="0">
                <a:solidFill>
                  <a:schemeClr val="accent3">
                    <a:lumMod val="25000"/>
                  </a:schemeClr>
                </a:solidFill>
                <a:latin typeface="Abadi" panose="020B0604020104020204" pitchFamily="34" charset="0"/>
              </a:rPr>
              <a:t>on payload mass </a:t>
            </a: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30049A-A6F2-8AEC-03FB-745AA6CD6E12}"/>
              </a:ext>
            </a:extLst>
          </p:cNvPr>
          <p:cNvPicPr>
            <a:picLocks noChangeAspect="1"/>
          </p:cNvPicPr>
          <p:nvPr/>
        </p:nvPicPr>
        <p:blipFill>
          <a:blip r:embed="rId3"/>
          <a:stretch>
            <a:fillRect/>
          </a:stretch>
        </p:blipFill>
        <p:spPr>
          <a:xfrm>
            <a:off x="4676525" y="2994208"/>
            <a:ext cx="6321153" cy="22112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a:t>
            </a:r>
            <a:r>
              <a:rPr lang="en-US" sz="2200" dirty="0" err="1">
                <a:solidFill>
                  <a:schemeClr val="accent3">
                    <a:lumMod val="25000"/>
                  </a:schemeClr>
                </a:solidFill>
                <a:latin typeface="Abadi" panose="020B0604020104020204" pitchFamily="34" charset="0"/>
              </a:rPr>
              <a:t>caalculate</a:t>
            </a:r>
            <a:r>
              <a:rPr lang="en-US" sz="2200" dirty="0">
                <a:solidFill>
                  <a:schemeClr val="accent3">
                    <a:lumMod val="25000"/>
                  </a:schemeClr>
                </a:solidFill>
                <a:latin typeface="Abadi" panose="020B0604020104020204" pitchFamily="34" charset="0"/>
              </a:rPr>
              <a:t> the average payload mass carried by booster version F9 v1.1 , condition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 was used and aggregation function </a:t>
            </a:r>
            <a:r>
              <a:rPr lang="en-US" sz="2200" b="1" dirty="0">
                <a:solidFill>
                  <a:schemeClr val="accent3">
                    <a:lumMod val="25000"/>
                  </a:schemeClr>
                </a:solidFill>
                <a:latin typeface="Abadi" panose="020B0604020104020204" pitchFamily="34" charset="0"/>
              </a:rPr>
              <a:t>AVG() </a:t>
            </a:r>
            <a:r>
              <a:rPr lang="en-US" sz="2200" dirty="0">
                <a:solidFill>
                  <a:schemeClr val="accent3">
                    <a:lumMod val="25000"/>
                  </a:schemeClr>
                </a:solidFill>
                <a:latin typeface="Abadi" panose="020B0604020104020204" pitchFamily="34" charset="0"/>
              </a:rPr>
              <a:t>on payload mass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5C3541B-1367-2A1C-4DEE-0815F043ACF4}"/>
              </a:ext>
            </a:extLst>
          </p:cNvPr>
          <p:cNvPicPr>
            <a:picLocks noChangeAspect="1"/>
          </p:cNvPicPr>
          <p:nvPr/>
        </p:nvPicPr>
        <p:blipFill>
          <a:blip r:embed="rId3"/>
          <a:stretch>
            <a:fillRect/>
          </a:stretch>
        </p:blipFill>
        <p:spPr>
          <a:xfrm>
            <a:off x="4024530" y="3131549"/>
            <a:ext cx="7112656" cy="256433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the dates of the first successful landing outcome on ground pad condition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 was used and function </a:t>
            </a:r>
            <a:r>
              <a:rPr lang="en-US" sz="2200" b="1" dirty="0">
                <a:solidFill>
                  <a:schemeClr val="accent3">
                    <a:lumMod val="25000"/>
                  </a:schemeClr>
                </a:solidFill>
                <a:latin typeface="Abadi"/>
              </a:rPr>
              <a:t>MIN() </a:t>
            </a:r>
            <a:r>
              <a:rPr lang="en-US" sz="2200" dirty="0">
                <a:solidFill>
                  <a:schemeClr val="accent3">
                    <a:lumMod val="25000"/>
                  </a:schemeClr>
                </a:solidFill>
                <a:latin typeface="Abadi"/>
              </a:rPr>
              <a:t>on variable “Date”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6959336-CBA4-E1BB-7C01-021B9372F502}"/>
              </a:ext>
            </a:extLst>
          </p:cNvPr>
          <p:cNvPicPr>
            <a:picLocks noChangeAspect="1"/>
          </p:cNvPicPr>
          <p:nvPr/>
        </p:nvPicPr>
        <p:blipFill>
          <a:blip r:embed="rId3"/>
          <a:stretch>
            <a:fillRect/>
          </a:stretch>
        </p:blipFill>
        <p:spPr>
          <a:xfrm>
            <a:off x="5248007" y="2878135"/>
            <a:ext cx="5756677" cy="26904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list the names of boosters which have successfully landed on drone ship and had payload mass greater than 4000 but less than 6000, condition: </a:t>
            </a:r>
            <a:r>
              <a:rPr lang="en-US" sz="1600" i="1" dirty="0">
                <a:solidFill>
                  <a:schemeClr val="accent3">
                    <a:lumMod val="25000"/>
                  </a:schemeClr>
                </a:solidFill>
                <a:latin typeface="Abadi"/>
              </a:rPr>
              <a:t>WHERE </a:t>
            </a:r>
            <a:r>
              <a:rPr lang="en-US" sz="1600" i="1" dirty="0" err="1">
                <a:solidFill>
                  <a:schemeClr val="accent3">
                    <a:lumMod val="25000"/>
                  </a:schemeClr>
                </a:solidFill>
                <a:latin typeface="Abadi"/>
              </a:rPr>
              <a:t>Landing_Outcome</a:t>
            </a:r>
            <a:r>
              <a:rPr lang="en-US" sz="1600" i="1" dirty="0">
                <a:solidFill>
                  <a:schemeClr val="accent3">
                    <a:lumMod val="25000"/>
                  </a:schemeClr>
                </a:solidFill>
                <a:latin typeface="Abadi"/>
              </a:rPr>
              <a:t> = 'Success (drone ship)' AND  PAYLOAD_MASS__KG_ &gt; 4000 AND PAYLOAD_MASS__KG_ &lt; 6000 </a:t>
            </a:r>
            <a:r>
              <a:rPr lang="en-US" sz="2200" dirty="0">
                <a:solidFill>
                  <a:schemeClr val="accent3">
                    <a:lumMod val="25000"/>
                  </a:schemeClr>
                </a:solidFill>
                <a:latin typeface="Abadi"/>
              </a:rPr>
              <a:t>was used.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309672F-CAA7-3D3F-344F-AE42F8724391}"/>
              </a:ext>
            </a:extLst>
          </p:cNvPr>
          <p:cNvPicPr>
            <a:picLocks noChangeAspect="1"/>
          </p:cNvPicPr>
          <p:nvPr/>
        </p:nvPicPr>
        <p:blipFill>
          <a:blip r:embed="rId3"/>
          <a:stretch>
            <a:fillRect/>
          </a:stretch>
        </p:blipFill>
        <p:spPr>
          <a:xfrm>
            <a:off x="4113286" y="3428999"/>
            <a:ext cx="7172325" cy="2543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7012"/>
            <a:ext cx="8719353" cy="463856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for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Insights from interactive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number of successful and failure mission outcome, data was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count function was used.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D1AAE5E-1900-F883-4C1D-28D028E17C85}"/>
              </a:ext>
            </a:extLst>
          </p:cNvPr>
          <p:cNvPicPr>
            <a:picLocks noChangeAspect="1"/>
          </p:cNvPicPr>
          <p:nvPr/>
        </p:nvPicPr>
        <p:blipFill>
          <a:blip r:embed="rId3"/>
          <a:stretch>
            <a:fillRect/>
          </a:stretch>
        </p:blipFill>
        <p:spPr>
          <a:xfrm>
            <a:off x="4003905" y="2643498"/>
            <a:ext cx="6511694" cy="32074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list the names of the booster which have carried the maximum payload mass condition </a:t>
            </a:r>
            <a:r>
              <a:rPr lang="en-US" sz="1600" i="1" dirty="0">
                <a:solidFill>
                  <a:schemeClr val="accent3">
                    <a:lumMod val="25000"/>
                  </a:schemeClr>
                </a:solidFill>
                <a:latin typeface="Abadi" panose="020B0604020104020204" pitchFamily="34" charset="0"/>
              </a:rPr>
              <a:t>WHERE PAYLOAD_MASS__KG_ in (SELECT MAX(PAYLOAD_MASS__KG_) FROM SPACEXTBL) </a:t>
            </a:r>
            <a:r>
              <a:rPr lang="en-US" sz="2200" dirty="0">
                <a:solidFill>
                  <a:schemeClr val="accent3">
                    <a:lumMod val="25000"/>
                  </a:schemeClr>
                </a:solidFill>
                <a:latin typeface="Abadi" panose="020B0604020104020204" pitchFamily="34" charset="0"/>
              </a:rPr>
              <a:t>with subquery was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76D2B0-D1EF-7473-7746-EB30B4B60C2F}"/>
              </a:ext>
            </a:extLst>
          </p:cNvPr>
          <p:cNvPicPr>
            <a:picLocks noChangeAspect="1"/>
          </p:cNvPicPr>
          <p:nvPr/>
        </p:nvPicPr>
        <p:blipFill>
          <a:blip r:embed="rId3"/>
          <a:stretch>
            <a:fillRect/>
          </a:stretch>
        </p:blipFill>
        <p:spPr>
          <a:xfrm>
            <a:off x="5922365" y="2659812"/>
            <a:ext cx="5535607" cy="376739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condition </a:t>
            </a:r>
            <a:r>
              <a:rPr lang="en-US" sz="1800" i="1" dirty="0">
                <a:solidFill>
                  <a:schemeClr val="tx1">
                    <a:lumMod val="50000"/>
                    <a:lumOff val="50000"/>
                  </a:schemeClr>
                </a:solidFill>
                <a:latin typeface="Abadi"/>
              </a:rPr>
              <a:t>WHERE </a:t>
            </a:r>
            <a:r>
              <a:rPr lang="en-US" sz="1800" i="1" dirty="0" err="1">
                <a:solidFill>
                  <a:schemeClr val="tx1">
                    <a:lumMod val="50000"/>
                    <a:lumOff val="50000"/>
                  </a:schemeClr>
                </a:solidFill>
                <a:latin typeface="Abadi"/>
              </a:rPr>
              <a:t>substr</a:t>
            </a:r>
            <a:r>
              <a:rPr lang="en-US" sz="1800" i="1" dirty="0">
                <a:solidFill>
                  <a:schemeClr val="tx1">
                    <a:lumMod val="50000"/>
                    <a:lumOff val="50000"/>
                  </a:schemeClr>
                </a:solidFill>
                <a:latin typeface="Abadi"/>
              </a:rPr>
              <a:t>(Date,7,4) = '2015' and </a:t>
            </a:r>
            <a:r>
              <a:rPr lang="en-US" sz="1800" i="1" dirty="0" err="1">
                <a:solidFill>
                  <a:schemeClr val="tx1">
                    <a:lumMod val="50000"/>
                    <a:lumOff val="50000"/>
                  </a:schemeClr>
                </a:solidFill>
                <a:latin typeface="Abadi"/>
              </a:rPr>
              <a:t>Landing_Outcome</a:t>
            </a:r>
            <a:r>
              <a:rPr lang="en-US" sz="1800" i="1" dirty="0">
                <a:solidFill>
                  <a:schemeClr val="tx1">
                    <a:lumMod val="50000"/>
                    <a:lumOff val="50000"/>
                  </a:schemeClr>
                </a:solidFill>
                <a:latin typeface="Abadi"/>
              </a:rPr>
              <a:t> = "Failure (drone ship)“ </a:t>
            </a:r>
            <a:r>
              <a:rPr lang="en-US" sz="2200" dirty="0">
                <a:solidFill>
                  <a:schemeClr val="accent3">
                    <a:lumMod val="25000"/>
                  </a:schemeClr>
                </a:solidFill>
                <a:latin typeface="Abadi"/>
              </a:rPr>
              <a:t>was used.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9EE41B0-0E26-214C-C2A3-451A9D786D3B}"/>
              </a:ext>
            </a:extLst>
          </p:cNvPr>
          <p:cNvPicPr>
            <a:picLocks noChangeAspect="1"/>
          </p:cNvPicPr>
          <p:nvPr/>
        </p:nvPicPr>
        <p:blipFill>
          <a:blip r:embed="rId3"/>
          <a:stretch>
            <a:fillRect/>
          </a:stretch>
        </p:blipFill>
        <p:spPr>
          <a:xfrm>
            <a:off x="3891550" y="3188645"/>
            <a:ext cx="6945059" cy="25866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rank the count of landing outcomes (such as Failure (drone ship) or Success (ground pad)) between the date 2010-06-04 and 2017-03-20, in descending order we group data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using condition in HAVING and then ordered data.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50E86B6-556C-6D39-A29B-FDA11DBAD8F2}"/>
              </a:ext>
            </a:extLst>
          </p:cNvPr>
          <p:cNvPicPr>
            <a:picLocks noChangeAspect="1"/>
          </p:cNvPicPr>
          <p:nvPr/>
        </p:nvPicPr>
        <p:blipFill>
          <a:blip r:embed="rId3"/>
          <a:stretch>
            <a:fillRect/>
          </a:stretch>
        </p:blipFill>
        <p:spPr>
          <a:xfrm>
            <a:off x="4745483" y="3429000"/>
            <a:ext cx="6153150" cy="19621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DB8D01-1223-4500-33C7-BBDD90D2DD48}"/>
              </a:ext>
            </a:extLst>
          </p:cNvPr>
          <p:cNvPicPr>
            <a:picLocks noChangeAspect="1"/>
          </p:cNvPicPr>
          <p:nvPr/>
        </p:nvPicPr>
        <p:blipFill>
          <a:blip r:embed="rId3"/>
          <a:stretch>
            <a:fillRect/>
          </a:stretch>
        </p:blipFill>
        <p:spPr>
          <a:xfrm>
            <a:off x="-1" y="1219735"/>
            <a:ext cx="12318715" cy="569686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4143681"/>
            <a:ext cx="9745589" cy="4351338"/>
          </a:xfrm>
          <a:prstGeom prst="rect">
            <a:avLst/>
          </a:prstGeom>
        </p:spPr>
        <p:txBody>
          <a:bodyPr lIns="91440" tIns="45720" rIns="91440" bIns="45720" anchor="t">
            <a:normAutofit/>
          </a:bodyPr>
          <a:lstStyle/>
          <a:p>
            <a:pPr marL="0" indent="0">
              <a:buNone/>
            </a:pPr>
            <a:r>
              <a:rPr lang="en-US" dirty="0"/>
              <a:t>All SpaceX </a:t>
            </a:r>
          </a:p>
          <a:p>
            <a:pPr marL="0" indent="0">
              <a:buNone/>
            </a:pPr>
            <a:r>
              <a:rPr lang="en-US" dirty="0"/>
              <a:t>launch sites </a:t>
            </a:r>
          </a:p>
          <a:p>
            <a:pPr marL="0" indent="0">
              <a:buNone/>
            </a:pPr>
            <a:r>
              <a:rPr lang="en-US" dirty="0"/>
              <a:t>are in USA</a:t>
            </a:r>
          </a:p>
          <a:p>
            <a:pPr marL="0" indent="0">
              <a:buNone/>
            </a:pPr>
            <a:r>
              <a:rPr lang="en-US" dirty="0"/>
              <a:t>(west and east coast).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0186" y="5015347"/>
            <a:ext cx="9745589" cy="4351338"/>
          </a:xfrm>
          <a:prstGeom prst="rect">
            <a:avLst/>
          </a:prstGeom>
        </p:spPr>
        <p:txBody>
          <a:bodyPr lIns="91440" tIns="45720" rIns="91440" bIns="45720" anchor="t">
            <a:normAutofit/>
          </a:bodyPr>
          <a:lstStyle/>
          <a:p>
            <a:pPr>
              <a:spcBef>
                <a:spcPts val="1400"/>
              </a:spcBef>
            </a:pPr>
            <a:r>
              <a:rPr lang="en-US" dirty="0">
                <a:solidFill>
                  <a:schemeClr val="accent6"/>
                </a:solidFill>
              </a:rPr>
              <a:t>Green</a:t>
            </a:r>
            <a:r>
              <a:rPr lang="en-US" dirty="0">
                <a:solidFill>
                  <a:schemeClr val="accent3">
                    <a:lumMod val="25000"/>
                  </a:schemeClr>
                </a:solidFill>
              </a:rPr>
              <a:t> markers indicate successful launches and </a:t>
            </a:r>
            <a:r>
              <a:rPr lang="en-US" dirty="0">
                <a:solidFill>
                  <a:srgbClr val="FF0000"/>
                </a:solidFill>
              </a:rPr>
              <a:t>red</a:t>
            </a:r>
            <a:r>
              <a:rPr lang="en-US" dirty="0">
                <a:solidFill>
                  <a:schemeClr val="accent3">
                    <a:lumMod val="25000"/>
                  </a:schemeClr>
                </a:solidFill>
              </a:rPr>
              <a:t> markers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a:t>
            </a:r>
          </a:p>
        </p:txBody>
      </p:sp>
      <p:pic>
        <p:nvPicPr>
          <p:cNvPr id="4" name="Picture 3">
            <a:extLst>
              <a:ext uri="{FF2B5EF4-FFF2-40B4-BE49-F238E27FC236}">
                <a16:creationId xmlns:a16="http://schemas.microsoft.com/office/drawing/2014/main" id="{B17088AC-D1E8-1EF3-5C1E-C2F46CE04945}"/>
              </a:ext>
            </a:extLst>
          </p:cNvPr>
          <p:cNvPicPr>
            <a:picLocks noChangeAspect="1"/>
          </p:cNvPicPr>
          <p:nvPr/>
        </p:nvPicPr>
        <p:blipFill>
          <a:blip r:embed="rId3"/>
          <a:stretch>
            <a:fillRect/>
          </a:stretch>
        </p:blipFill>
        <p:spPr>
          <a:xfrm>
            <a:off x="628221" y="1348353"/>
            <a:ext cx="2765364" cy="2915423"/>
          </a:xfrm>
          <a:prstGeom prst="rect">
            <a:avLst/>
          </a:prstGeom>
        </p:spPr>
      </p:pic>
      <p:sp>
        <p:nvSpPr>
          <p:cNvPr id="7" name="TextBox 6">
            <a:extLst>
              <a:ext uri="{FF2B5EF4-FFF2-40B4-BE49-F238E27FC236}">
                <a16:creationId xmlns:a16="http://schemas.microsoft.com/office/drawing/2014/main" id="{9967B699-BE36-2BA0-34C4-52991C92C1EB}"/>
              </a:ext>
            </a:extLst>
          </p:cNvPr>
          <p:cNvSpPr txBox="1"/>
          <p:nvPr/>
        </p:nvSpPr>
        <p:spPr>
          <a:xfrm>
            <a:off x="850186" y="4294867"/>
            <a:ext cx="6097712" cy="369332"/>
          </a:xfrm>
          <a:prstGeom prst="rect">
            <a:avLst/>
          </a:prstGeom>
          <a:noFill/>
        </p:spPr>
        <p:txBody>
          <a:bodyPr wrap="square">
            <a:spAutoFit/>
          </a:bodyPr>
          <a:lstStyle/>
          <a:p>
            <a:r>
              <a:rPr lang="en-US" b="0" i="0">
                <a:solidFill>
                  <a:srgbClr val="333333"/>
                </a:solidFill>
                <a:effectLst/>
                <a:latin typeface="Helvetica Neue"/>
              </a:rPr>
              <a:t>VAFB SLC-4E</a:t>
            </a:r>
            <a:endParaRPr lang="en-US" dirty="0"/>
          </a:p>
        </p:txBody>
      </p:sp>
      <p:sp>
        <p:nvSpPr>
          <p:cNvPr id="10" name="TextBox 9">
            <a:extLst>
              <a:ext uri="{FF2B5EF4-FFF2-40B4-BE49-F238E27FC236}">
                <a16:creationId xmlns:a16="http://schemas.microsoft.com/office/drawing/2014/main" id="{CFF7849A-42C8-092B-454B-8C41FDBEB6C6}"/>
              </a:ext>
            </a:extLst>
          </p:cNvPr>
          <p:cNvSpPr txBox="1"/>
          <p:nvPr/>
        </p:nvSpPr>
        <p:spPr>
          <a:xfrm>
            <a:off x="3393585" y="4294867"/>
            <a:ext cx="6097712" cy="369332"/>
          </a:xfrm>
          <a:prstGeom prst="rect">
            <a:avLst/>
          </a:prstGeom>
          <a:noFill/>
        </p:spPr>
        <p:txBody>
          <a:bodyPr wrap="square">
            <a:spAutoFit/>
          </a:bodyPr>
          <a:lstStyle/>
          <a:p>
            <a:r>
              <a:rPr lang="en-US" b="0" i="0" dirty="0">
                <a:solidFill>
                  <a:srgbClr val="333333"/>
                </a:solidFill>
                <a:effectLst/>
                <a:latin typeface="Helvetica Neue"/>
              </a:rPr>
              <a:t>KSC LC-39A</a:t>
            </a:r>
            <a:endParaRPr lang="en-US" dirty="0"/>
          </a:p>
        </p:txBody>
      </p:sp>
      <p:pic>
        <p:nvPicPr>
          <p:cNvPr id="12" name="Picture 11">
            <a:extLst>
              <a:ext uri="{FF2B5EF4-FFF2-40B4-BE49-F238E27FC236}">
                <a16:creationId xmlns:a16="http://schemas.microsoft.com/office/drawing/2014/main" id="{438E346F-CEF8-872A-3867-BC69B9D67CF5}"/>
              </a:ext>
            </a:extLst>
          </p:cNvPr>
          <p:cNvPicPr>
            <a:picLocks noChangeAspect="1"/>
          </p:cNvPicPr>
          <p:nvPr/>
        </p:nvPicPr>
        <p:blipFill>
          <a:blip r:embed="rId4"/>
          <a:stretch>
            <a:fillRect/>
          </a:stretch>
        </p:blipFill>
        <p:spPr>
          <a:xfrm>
            <a:off x="3535374" y="1348353"/>
            <a:ext cx="2001812" cy="2939597"/>
          </a:xfrm>
          <a:prstGeom prst="rect">
            <a:avLst/>
          </a:prstGeom>
        </p:spPr>
      </p:pic>
      <p:pic>
        <p:nvPicPr>
          <p:cNvPr id="16" name="Picture 15">
            <a:extLst>
              <a:ext uri="{FF2B5EF4-FFF2-40B4-BE49-F238E27FC236}">
                <a16:creationId xmlns:a16="http://schemas.microsoft.com/office/drawing/2014/main" id="{A7ED7174-146B-50E4-1D2F-B43B224B09F6}"/>
              </a:ext>
            </a:extLst>
          </p:cNvPr>
          <p:cNvPicPr>
            <a:picLocks noChangeAspect="1"/>
          </p:cNvPicPr>
          <p:nvPr/>
        </p:nvPicPr>
        <p:blipFill>
          <a:blip r:embed="rId5"/>
          <a:stretch>
            <a:fillRect/>
          </a:stretch>
        </p:blipFill>
        <p:spPr>
          <a:xfrm>
            <a:off x="5571177" y="1348353"/>
            <a:ext cx="2520512" cy="2946514"/>
          </a:xfrm>
          <a:prstGeom prst="rect">
            <a:avLst/>
          </a:prstGeom>
        </p:spPr>
      </p:pic>
      <p:sp>
        <p:nvSpPr>
          <p:cNvPr id="17" name="TextBox 16">
            <a:extLst>
              <a:ext uri="{FF2B5EF4-FFF2-40B4-BE49-F238E27FC236}">
                <a16:creationId xmlns:a16="http://schemas.microsoft.com/office/drawing/2014/main" id="{A5DD1935-1A1B-7FCB-4244-97CFD1130D62}"/>
              </a:ext>
            </a:extLst>
          </p:cNvPr>
          <p:cNvSpPr txBox="1"/>
          <p:nvPr/>
        </p:nvSpPr>
        <p:spPr>
          <a:xfrm>
            <a:off x="5571177" y="4294867"/>
            <a:ext cx="2025192" cy="369332"/>
          </a:xfrm>
          <a:prstGeom prst="rect">
            <a:avLst/>
          </a:prstGeom>
          <a:noFill/>
        </p:spPr>
        <p:txBody>
          <a:bodyPr wrap="square">
            <a:spAutoFit/>
          </a:bodyPr>
          <a:lstStyle/>
          <a:p>
            <a:r>
              <a:rPr lang="en-US" b="0" i="0" dirty="0">
                <a:solidFill>
                  <a:srgbClr val="333333"/>
                </a:solidFill>
                <a:effectLst/>
                <a:latin typeface="Helvetica Neue"/>
              </a:rPr>
              <a:t>CCAFS LC-40</a:t>
            </a:r>
            <a:endParaRPr lang="en-US" dirty="0"/>
          </a:p>
        </p:txBody>
      </p:sp>
      <p:pic>
        <p:nvPicPr>
          <p:cNvPr id="19" name="Picture 18">
            <a:extLst>
              <a:ext uri="{FF2B5EF4-FFF2-40B4-BE49-F238E27FC236}">
                <a16:creationId xmlns:a16="http://schemas.microsoft.com/office/drawing/2014/main" id="{E7A84BA0-542D-214A-4923-BFAAD5ED3ADB}"/>
              </a:ext>
            </a:extLst>
          </p:cNvPr>
          <p:cNvPicPr>
            <a:picLocks noChangeAspect="1"/>
          </p:cNvPicPr>
          <p:nvPr/>
        </p:nvPicPr>
        <p:blipFill>
          <a:blip r:embed="rId6"/>
          <a:stretch>
            <a:fillRect/>
          </a:stretch>
        </p:blipFill>
        <p:spPr>
          <a:xfrm>
            <a:off x="8165427" y="1360710"/>
            <a:ext cx="2293277" cy="2946514"/>
          </a:xfrm>
          <a:prstGeom prst="rect">
            <a:avLst/>
          </a:prstGeom>
        </p:spPr>
      </p:pic>
      <p:sp>
        <p:nvSpPr>
          <p:cNvPr id="20" name="TextBox 19">
            <a:extLst>
              <a:ext uri="{FF2B5EF4-FFF2-40B4-BE49-F238E27FC236}">
                <a16:creationId xmlns:a16="http://schemas.microsoft.com/office/drawing/2014/main" id="{0615986D-D5FC-E31A-882D-A0C17AA7396A}"/>
              </a:ext>
            </a:extLst>
          </p:cNvPr>
          <p:cNvSpPr txBox="1"/>
          <p:nvPr/>
        </p:nvSpPr>
        <p:spPr>
          <a:xfrm>
            <a:off x="8091689" y="4287950"/>
            <a:ext cx="2025192" cy="369332"/>
          </a:xfrm>
          <a:prstGeom prst="rect">
            <a:avLst/>
          </a:prstGeom>
          <a:noFill/>
        </p:spPr>
        <p:txBody>
          <a:bodyPr wrap="square">
            <a:spAutoFit/>
          </a:bodyPr>
          <a:lstStyle/>
          <a:p>
            <a:r>
              <a:rPr lang="en-US" b="0" i="0" dirty="0">
                <a:solidFill>
                  <a:srgbClr val="333333"/>
                </a:solidFill>
                <a:effectLst/>
                <a:latin typeface="Helvetica Neue"/>
              </a:rPr>
              <a:t>CCAF SLC-40</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74960" y="4434020"/>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 </a:t>
            </a:r>
          </a:p>
        </p:txBody>
      </p:sp>
      <p:pic>
        <p:nvPicPr>
          <p:cNvPr id="4" name="Picture 3">
            <a:extLst>
              <a:ext uri="{FF2B5EF4-FFF2-40B4-BE49-F238E27FC236}">
                <a16:creationId xmlns:a16="http://schemas.microsoft.com/office/drawing/2014/main" id="{524CA00A-A8EF-D32C-5E25-F3E159CB1392}"/>
              </a:ext>
            </a:extLst>
          </p:cNvPr>
          <p:cNvPicPr>
            <a:picLocks noChangeAspect="1"/>
          </p:cNvPicPr>
          <p:nvPr/>
        </p:nvPicPr>
        <p:blipFill>
          <a:blip r:embed="rId3"/>
          <a:stretch>
            <a:fillRect/>
          </a:stretch>
        </p:blipFill>
        <p:spPr>
          <a:xfrm>
            <a:off x="794216" y="2184622"/>
            <a:ext cx="2390775" cy="2543175"/>
          </a:xfrm>
          <a:prstGeom prst="rect">
            <a:avLst/>
          </a:prstGeom>
        </p:spPr>
      </p:pic>
      <p:pic>
        <p:nvPicPr>
          <p:cNvPr id="12" name="Picture 11">
            <a:extLst>
              <a:ext uri="{FF2B5EF4-FFF2-40B4-BE49-F238E27FC236}">
                <a16:creationId xmlns:a16="http://schemas.microsoft.com/office/drawing/2014/main" id="{0A4FBD0B-6A79-FDCB-99A2-EA8B657530DA}"/>
              </a:ext>
            </a:extLst>
          </p:cNvPr>
          <p:cNvPicPr>
            <a:picLocks noChangeAspect="1"/>
          </p:cNvPicPr>
          <p:nvPr/>
        </p:nvPicPr>
        <p:blipFill>
          <a:blip r:embed="rId4"/>
          <a:stretch>
            <a:fillRect/>
          </a:stretch>
        </p:blipFill>
        <p:spPr>
          <a:xfrm>
            <a:off x="3344262" y="2166705"/>
            <a:ext cx="3250290" cy="2561092"/>
          </a:xfrm>
          <a:prstGeom prst="rect">
            <a:avLst/>
          </a:prstGeom>
        </p:spPr>
      </p:pic>
      <p:pic>
        <p:nvPicPr>
          <p:cNvPr id="14" name="Picture 13">
            <a:extLst>
              <a:ext uri="{FF2B5EF4-FFF2-40B4-BE49-F238E27FC236}">
                <a16:creationId xmlns:a16="http://schemas.microsoft.com/office/drawing/2014/main" id="{7693E850-B386-512F-FEBC-84F8554DE282}"/>
              </a:ext>
            </a:extLst>
          </p:cNvPr>
          <p:cNvPicPr>
            <a:picLocks noChangeAspect="1"/>
          </p:cNvPicPr>
          <p:nvPr/>
        </p:nvPicPr>
        <p:blipFill>
          <a:blip r:embed="rId5"/>
          <a:stretch>
            <a:fillRect/>
          </a:stretch>
        </p:blipFill>
        <p:spPr>
          <a:xfrm>
            <a:off x="6713206" y="2184622"/>
            <a:ext cx="2204484" cy="2561092"/>
          </a:xfrm>
          <a:prstGeom prst="rect">
            <a:avLst/>
          </a:prstGeom>
        </p:spPr>
      </p:pic>
      <p:pic>
        <p:nvPicPr>
          <p:cNvPr id="16" name="Picture 15">
            <a:extLst>
              <a:ext uri="{FF2B5EF4-FFF2-40B4-BE49-F238E27FC236}">
                <a16:creationId xmlns:a16="http://schemas.microsoft.com/office/drawing/2014/main" id="{04C0A282-C54F-2C89-860E-A3BA3E26B8DB}"/>
              </a:ext>
            </a:extLst>
          </p:cNvPr>
          <p:cNvPicPr>
            <a:picLocks noChangeAspect="1"/>
          </p:cNvPicPr>
          <p:nvPr/>
        </p:nvPicPr>
        <p:blipFill>
          <a:blip r:embed="rId6"/>
          <a:stretch>
            <a:fillRect/>
          </a:stretch>
        </p:blipFill>
        <p:spPr>
          <a:xfrm>
            <a:off x="9186653" y="2184622"/>
            <a:ext cx="1792791" cy="2573883"/>
          </a:xfrm>
          <a:prstGeom prst="rect">
            <a:avLst/>
          </a:prstGeom>
        </p:spPr>
      </p:pic>
      <p:sp>
        <p:nvSpPr>
          <p:cNvPr id="18" name="TextBox 17">
            <a:extLst>
              <a:ext uri="{FF2B5EF4-FFF2-40B4-BE49-F238E27FC236}">
                <a16:creationId xmlns:a16="http://schemas.microsoft.com/office/drawing/2014/main" id="{FC44BD2E-FDBA-9458-995C-ADFC8DC86E8F}"/>
              </a:ext>
            </a:extLst>
          </p:cNvPr>
          <p:cNvSpPr txBox="1"/>
          <p:nvPr/>
        </p:nvSpPr>
        <p:spPr>
          <a:xfrm>
            <a:off x="770011" y="1411085"/>
            <a:ext cx="10575788" cy="646331"/>
          </a:xfrm>
          <a:prstGeom prst="rect">
            <a:avLst/>
          </a:prstGeom>
          <a:noFill/>
        </p:spPr>
        <p:txBody>
          <a:bodyPr wrap="square">
            <a:spAutoFit/>
          </a:bodyPr>
          <a:lstStyle/>
          <a:p>
            <a:r>
              <a:rPr lang="en-US" b="0" i="0" dirty="0">
                <a:effectLst/>
                <a:latin typeface="-apple-system"/>
              </a:rPr>
              <a:t>launch site to its closest:</a:t>
            </a:r>
          </a:p>
          <a:p>
            <a:r>
              <a:rPr lang="en-US" b="0" i="0" dirty="0">
                <a:effectLst/>
                <a:latin typeface="-apple-system"/>
              </a:rPr>
              <a:t> city</a:t>
            </a:r>
            <a:r>
              <a:rPr lang="en-US" dirty="0">
                <a:latin typeface="-apple-system"/>
              </a:rPr>
              <a:t>                                        </a:t>
            </a:r>
            <a:r>
              <a:rPr lang="en-US" b="0" i="0" dirty="0">
                <a:effectLst/>
                <a:latin typeface="-apple-system"/>
              </a:rPr>
              <a:t>railway      </a:t>
            </a:r>
            <a:r>
              <a:rPr lang="en-US" dirty="0">
                <a:latin typeface="-apple-system"/>
              </a:rPr>
              <a:t> </a:t>
            </a:r>
            <a:r>
              <a:rPr lang="en-US" b="0" i="0" dirty="0">
                <a:effectLst/>
                <a:latin typeface="-apple-system"/>
              </a:rPr>
              <a:t>                                            highway                                  coastline</a:t>
            </a:r>
            <a:endParaRPr lang="en-US" dirty="0"/>
          </a:p>
        </p:txBody>
      </p:sp>
      <p:pic>
        <p:nvPicPr>
          <p:cNvPr id="20" name="Picture 19">
            <a:extLst>
              <a:ext uri="{FF2B5EF4-FFF2-40B4-BE49-F238E27FC236}">
                <a16:creationId xmlns:a16="http://schemas.microsoft.com/office/drawing/2014/main" id="{CCE13364-C04A-BE7D-A590-B2DE353CE021}"/>
              </a:ext>
            </a:extLst>
          </p:cNvPr>
          <p:cNvPicPr>
            <a:picLocks noChangeAspect="1"/>
          </p:cNvPicPr>
          <p:nvPr/>
        </p:nvPicPr>
        <p:blipFill>
          <a:blip r:embed="rId7"/>
          <a:stretch>
            <a:fillRect/>
          </a:stretch>
        </p:blipFill>
        <p:spPr>
          <a:xfrm>
            <a:off x="794216" y="4835659"/>
            <a:ext cx="5301784" cy="13558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788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We can see that KSC LC-39A has the highest number of successful launches compared to all other launch sites. Conversely, CCAFS LC-40 has the lowest number of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1188FB97-E030-F48D-DF75-62C2AB2098F8}"/>
              </a:ext>
            </a:extLst>
          </p:cNvPr>
          <p:cNvPicPr>
            <a:picLocks noChangeAspect="1"/>
          </p:cNvPicPr>
          <p:nvPr/>
        </p:nvPicPr>
        <p:blipFill>
          <a:blip r:embed="rId3"/>
          <a:stretch>
            <a:fillRect/>
          </a:stretch>
        </p:blipFill>
        <p:spPr>
          <a:xfrm>
            <a:off x="1676400" y="2583547"/>
            <a:ext cx="7562332" cy="38436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849"/>
            <a:ext cx="10530113" cy="4494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b="0" i="0" dirty="0">
                <a:solidFill>
                  <a:srgbClr val="333333"/>
                </a:solidFill>
                <a:effectLst/>
                <a:latin typeface="Source Sans Pro" panose="020B0503030403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The goal of this project is to create machine learning models to predict if first stage will land successfully or not.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rgbClr val="333333"/>
                </a:solidFill>
                <a:latin typeface="Source Sans Pro" panose="020B0503030403020204" pitchFamily="34" charset="0"/>
              </a:rPr>
              <a:t>What factors determined if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86205" y="2062424"/>
            <a:ext cx="3271767" cy="4351338"/>
          </a:xfrm>
          <a:prstGeom prst="rect">
            <a:avLst/>
          </a:prstGeom>
        </p:spPr>
        <p:txBody>
          <a:bodyPr lIns="91440" tIns="45720" rIns="91440" bIns="45720" anchor="t">
            <a:normAutofit/>
          </a:bodyPr>
          <a:lstStyle/>
          <a:p>
            <a:pPr marL="0" indent="0">
              <a:buNone/>
            </a:pPr>
            <a:r>
              <a:rPr lang="en-US" dirty="0"/>
              <a:t>76.9% of Launches from KSC LC-39A were successful.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the Highest Success Rate</a:t>
            </a:r>
          </a:p>
        </p:txBody>
      </p:sp>
      <p:pic>
        <p:nvPicPr>
          <p:cNvPr id="6" name="Picture 5">
            <a:extLst>
              <a:ext uri="{FF2B5EF4-FFF2-40B4-BE49-F238E27FC236}">
                <a16:creationId xmlns:a16="http://schemas.microsoft.com/office/drawing/2014/main" id="{3C4B6800-E6D5-AF94-235C-E612767ABC75}"/>
              </a:ext>
            </a:extLst>
          </p:cNvPr>
          <p:cNvPicPr>
            <a:picLocks noChangeAspect="1"/>
          </p:cNvPicPr>
          <p:nvPr/>
        </p:nvPicPr>
        <p:blipFill>
          <a:blip r:embed="rId3"/>
          <a:stretch>
            <a:fillRect/>
          </a:stretch>
        </p:blipFill>
        <p:spPr>
          <a:xfrm>
            <a:off x="734027" y="1825625"/>
            <a:ext cx="7124700" cy="37719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0660" y="4471146"/>
            <a:ext cx="2743200" cy="401638"/>
          </a:xfrm>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784781"/>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4522E653-D5E5-8B6D-7953-30FB5AC21DFF}"/>
              </a:ext>
            </a:extLst>
          </p:cNvPr>
          <p:cNvPicPr>
            <a:picLocks noChangeAspect="1"/>
          </p:cNvPicPr>
          <p:nvPr/>
        </p:nvPicPr>
        <p:blipFill>
          <a:blip r:embed="rId4"/>
          <a:stretch>
            <a:fillRect/>
          </a:stretch>
        </p:blipFill>
        <p:spPr>
          <a:xfrm>
            <a:off x="318101" y="1784781"/>
            <a:ext cx="5552063" cy="2899896"/>
          </a:xfrm>
          <a:prstGeom prst="rect">
            <a:avLst/>
          </a:prstGeom>
        </p:spPr>
      </p:pic>
      <p:pic>
        <p:nvPicPr>
          <p:cNvPr id="7" name="Picture 6">
            <a:extLst>
              <a:ext uri="{FF2B5EF4-FFF2-40B4-BE49-F238E27FC236}">
                <a16:creationId xmlns:a16="http://schemas.microsoft.com/office/drawing/2014/main" id="{4093EA14-8812-854D-D165-1B2ADEA18158}"/>
              </a:ext>
            </a:extLst>
          </p:cNvPr>
          <p:cNvPicPr>
            <a:picLocks noChangeAspect="1"/>
          </p:cNvPicPr>
          <p:nvPr/>
        </p:nvPicPr>
        <p:blipFill>
          <a:blip r:embed="rId5"/>
          <a:stretch>
            <a:fillRect/>
          </a:stretch>
        </p:blipFill>
        <p:spPr>
          <a:xfrm>
            <a:off x="6279437" y="1784781"/>
            <a:ext cx="5433696" cy="2837755"/>
          </a:xfrm>
          <a:prstGeom prst="rect">
            <a:avLst/>
          </a:prstGeom>
        </p:spPr>
      </p:pic>
      <p:sp>
        <p:nvSpPr>
          <p:cNvPr id="9" name="TextBox 8">
            <a:extLst>
              <a:ext uri="{FF2B5EF4-FFF2-40B4-BE49-F238E27FC236}">
                <a16:creationId xmlns:a16="http://schemas.microsoft.com/office/drawing/2014/main" id="{21A95046-D0C1-6277-850E-FA7E67C8A10F}"/>
              </a:ext>
            </a:extLst>
          </p:cNvPr>
          <p:cNvSpPr txBox="1"/>
          <p:nvPr/>
        </p:nvSpPr>
        <p:spPr>
          <a:xfrm>
            <a:off x="1548829" y="4688118"/>
            <a:ext cx="6097712"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Payload range &lt; 5000 </a:t>
            </a:r>
            <a:endParaRPr lang="en-US" dirty="0"/>
          </a:p>
        </p:txBody>
      </p:sp>
      <p:sp>
        <p:nvSpPr>
          <p:cNvPr id="10" name="TextBox 9">
            <a:extLst>
              <a:ext uri="{FF2B5EF4-FFF2-40B4-BE49-F238E27FC236}">
                <a16:creationId xmlns:a16="http://schemas.microsoft.com/office/drawing/2014/main" id="{5AEFDCD3-CBD0-870B-E9FE-270DC4F6CD5A}"/>
              </a:ext>
            </a:extLst>
          </p:cNvPr>
          <p:cNvSpPr txBox="1"/>
          <p:nvPr/>
        </p:nvSpPr>
        <p:spPr>
          <a:xfrm>
            <a:off x="7646541" y="4671965"/>
            <a:ext cx="6097712"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Payload range &gt; 5000 </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Model with highest accuracy is Decision-Tree model. Accuracy is: 0.8768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15A22E5-F036-8554-2353-1D7D50203177}"/>
              </a:ext>
            </a:extLst>
          </p:cNvPr>
          <p:cNvPicPr>
            <a:picLocks noChangeAspect="1"/>
          </p:cNvPicPr>
          <p:nvPr/>
        </p:nvPicPr>
        <p:blipFill>
          <a:blip r:embed="rId3"/>
          <a:stretch>
            <a:fillRect/>
          </a:stretch>
        </p:blipFill>
        <p:spPr>
          <a:xfrm>
            <a:off x="6095999" y="1908811"/>
            <a:ext cx="5000625" cy="32956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indicates its ability to differentiate between different classes. However, a notable concern arises with false positives, where the classifier incorrectly labels unsuccessful landings as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527F456-A60D-B313-9138-293CCD847686}"/>
              </a:ext>
            </a:extLst>
          </p:cNvPr>
          <p:cNvPicPr>
            <a:picLocks noChangeAspect="1"/>
          </p:cNvPicPr>
          <p:nvPr/>
        </p:nvPicPr>
        <p:blipFill>
          <a:blip r:embed="rId3"/>
          <a:stretch>
            <a:fillRect/>
          </a:stretch>
        </p:blipFill>
        <p:spPr>
          <a:xfrm>
            <a:off x="6027811" y="2816442"/>
            <a:ext cx="4495800" cy="34099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6556"/>
            <a:ext cx="984319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conclusions:</a:t>
            </a:r>
          </a:p>
          <a:p>
            <a:pPr>
              <a:lnSpc>
                <a:spcPct val="100000"/>
              </a:lnSpc>
              <a:spcBef>
                <a:spcPts val="1400"/>
              </a:spcBef>
            </a:pPr>
            <a:r>
              <a:rPr lang="en-US" sz="2200" dirty="0">
                <a:solidFill>
                  <a:schemeClr val="accent3">
                    <a:lumMod val="25000"/>
                  </a:schemeClr>
                </a:solidFill>
                <a:latin typeface="Abadi" panose="020B0604020104020204" pitchFamily="34" charset="0"/>
              </a:rPr>
              <a:t>More flights at a launch site correspond to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have improved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like ES-L1, GEO, HEO, SSO, and VLEO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launch data was gathered from the SpaceX REST API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were replaced with mean, Landing outcome was turned into categorical variable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found best parameters for our models and then calculated accuracy score for training and testing data to compare models among themselves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0849"/>
            <a:ext cx="10515600" cy="4646114"/>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the Data with the SpaceX REST API </a:t>
            </a:r>
          </a:p>
          <a:p>
            <a:pPr lvl="1">
              <a:lnSpc>
                <a:spcPct val="100000"/>
              </a:lnSpc>
              <a:spcBef>
                <a:spcPts val="1400"/>
              </a:spcBef>
            </a:pPr>
            <a:r>
              <a:rPr lang="en-US" sz="1600" dirty="0">
                <a:solidFill>
                  <a:schemeClr val="bg1">
                    <a:lumMod val="50000"/>
                  </a:schemeClr>
                </a:solidFill>
                <a:latin typeface="-apple-system"/>
              </a:rPr>
              <a:t> HTTP GET method performed to request the Falcon9 Launch HTML page, as an HTTP response (a list of JSON objects representing each launch).</a:t>
            </a:r>
          </a:p>
          <a:p>
            <a:pPr>
              <a:lnSpc>
                <a:spcPct val="100000"/>
              </a:lnSpc>
              <a:spcBef>
                <a:spcPts val="1400"/>
              </a:spcBef>
            </a:pPr>
            <a:r>
              <a:rPr lang="en-US" sz="2200" dirty="0">
                <a:solidFill>
                  <a:schemeClr val="accent3">
                    <a:lumMod val="25000"/>
                  </a:schemeClr>
                </a:solidFill>
                <a:latin typeface="Abadi" panose="020B0604020104020204" pitchFamily="34" charset="0"/>
              </a:rPr>
              <a:t>Converting JSON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bg1">
                    <a:lumMod val="50000"/>
                  </a:schemeClr>
                </a:solidFill>
                <a:latin typeface="-apple-system"/>
              </a:rPr>
              <a:t>Using </a:t>
            </a:r>
            <a:r>
              <a:rPr lang="en-US" sz="1600" dirty="0" err="1">
                <a:solidFill>
                  <a:schemeClr val="bg1">
                    <a:lumMod val="50000"/>
                  </a:schemeClr>
                </a:solidFill>
                <a:latin typeface="-apple-system"/>
              </a:rPr>
              <a:t>json_normalize</a:t>
            </a:r>
            <a:r>
              <a:rPr lang="en-US" sz="1600" dirty="0">
                <a:solidFill>
                  <a:schemeClr val="bg1">
                    <a:lumMod val="50000"/>
                  </a:schemeClr>
                </a:solidFill>
                <a:latin typeface="-apple-system"/>
              </a:rPr>
              <a:t>() function to convert the JSON data into a Pandas </a:t>
            </a:r>
            <a:r>
              <a:rPr lang="en-US" sz="1600" dirty="0" err="1">
                <a:solidFill>
                  <a:schemeClr val="bg1">
                    <a:lumMod val="50000"/>
                  </a:schemeClr>
                </a:solidFill>
                <a:latin typeface="-apple-system"/>
              </a:rPr>
              <a:t>dataframe</a:t>
            </a:r>
            <a:r>
              <a:rPr lang="en-US" sz="1600" dirty="0">
                <a:solidFill>
                  <a:schemeClr val="bg1">
                    <a:lumMod val="50000"/>
                  </a:schemeClr>
                </a:solidFill>
                <a:latin typeface="-apple-system"/>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Filtering and Dealing with Null Values in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column  </a:t>
            </a:r>
          </a:p>
          <a:p>
            <a:pPr lvl="1">
              <a:lnSpc>
                <a:spcPct val="100000"/>
              </a:lnSpc>
              <a:spcBef>
                <a:spcPts val="1400"/>
              </a:spcBef>
            </a:pPr>
            <a:r>
              <a:rPr lang="en-US" sz="1600" dirty="0">
                <a:solidFill>
                  <a:schemeClr val="bg1">
                    <a:lumMod val="50000"/>
                  </a:schemeClr>
                </a:solidFill>
                <a:latin typeface="-apple-system"/>
              </a:rPr>
              <a:t>Falcon 1 launches were filtered out,  the mean of the </a:t>
            </a:r>
            <a:r>
              <a:rPr lang="en-US" sz="1600" dirty="0" err="1">
                <a:solidFill>
                  <a:schemeClr val="bg1">
                    <a:lumMod val="50000"/>
                  </a:schemeClr>
                </a:solidFill>
                <a:latin typeface="-apple-system"/>
              </a:rPr>
              <a:t>PayloadMass</a:t>
            </a:r>
            <a:r>
              <a:rPr lang="en-US" sz="1600" dirty="0">
                <a:solidFill>
                  <a:schemeClr val="bg1">
                    <a:lumMod val="50000"/>
                  </a:schemeClr>
                </a:solidFill>
                <a:latin typeface="-apple-system"/>
              </a:rPr>
              <a:t> data was calculated  and the null values  were replaced with the mean</a:t>
            </a:r>
          </a:p>
          <a:p>
            <a:pPr lvl="1">
              <a:lnSpc>
                <a:spcPct val="100000"/>
              </a:lnSpc>
              <a:spcBef>
                <a:spcPts val="1400"/>
              </a:spcBef>
            </a:pPr>
            <a:endParaRPr lang="en-US" sz="1600" dirty="0">
              <a:solidFill>
                <a:schemeClr val="bg1">
                  <a:lumMod val="50000"/>
                </a:schemeClr>
              </a:solidFill>
              <a:latin typeface="-apple-system"/>
            </a:endParaRPr>
          </a:p>
          <a:p>
            <a:pPr>
              <a:lnSpc>
                <a:spcPct val="100000"/>
              </a:lnSpc>
              <a:spcBef>
                <a:spcPts val="1400"/>
              </a:spcBef>
            </a:pPr>
            <a:r>
              <a:rPr lang="en-US" sz="2200" dirty="0">
                <a:solidFill>
                  <a:schemeClr val="tx1">
                    <a:lumMod val="50000"/>
                    <a:lumOff val="50000"/>
                  </a:schemeClr>
                </a:solidFill>
                <a:latin typeface="Abadi" panose="020B0604020104020204" pitchFamily="34" charset="0"/>
              </a:rPr>
              <a:t>In addition,  we performed web scraping related Wiki pages utilizing </a:t>
            </a:r>
            <a:r>
              <a:rPr lang="en-US" sz="2200" dirty="0" err="1">
                <a:solidFill>
                  <a:schemeClr val="tx1">
                    <a:lumMod val="50000"/>
                    <a:lumOff val="50000"/>
                  </a:schemeClr>
                </a:solidFill>
                <a:latin typeface="Abadi" panose="020B0604020104020204" pitchFamily="34" charset="0"/>
              </a:rPr>
              <a:t>BeautifulSoup</a:t>
            </a:r>
            <a:r>
              <a:rPr lang="en-US" sz="2200" dirty="0">
                <a:solidFill>
                  <a:schemeClr val="tx1">
                    <a:lumMod val="50000"/>
                    <a:lumOff val="50000"/>
                  </a:schemeClr>
                </a:solidFill>
                <a:latin typeface="Abadi" panose="020B0604020104020204" pitchFamily="34" charset="0"/>
              </a:rPr>
              <a:t> package. The scraped data were parsed and converted into Pandas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7E1C3A6-F5BB-8BE6-2863-E18E8F4BD124}"/>
              </a:ext>
            </a:extLst>
          </p:cNvPr>
          <p:cNvSpPr/>
          <p:nvPr/>
        </p:nvSpPr>
        <p:spPr>
          <a:xfrm>
            <a:off x="5635146" y="1615501"/>
            <a:ext cx="5822826" cy="45000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was used to the SpaceX API to collect data. </a:t>
            </a:r>
          </a:p>
          <a:p>
            <a:pPr>
              <a:lnSpc>
                <a:spcPct val="100000"/>
              </a:lnSpc>
              <a:spcBef>
                <a:spcPts val="1400"/>
              </a:spcBef>
            </a:pPr>
            <a:r>
              <a:rPr lang="en-US" sz="2200" dirty="0">
                <a:solidFill>
                  <a:schemeClr val="accent3">
                    <a:lumMod val="25000"/>
                  </a:schemeClr>
                </a:solidFill>
                <a:latin typeface="Abadi" panose="020B0604020104020204" pitchFamily="34" charset="0"/>
              </a:rPr>
              <a:t>The requested data were cleaned, and then basic data wrangling and formatting were performed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B6493EB-79F0-0E7A-23E6-AEAAC9511DF1}"/>
              </a:ext>
            </a:extLst>
          </p:cNvPr>
          <p:cNvPicPr>
            <a:picLocks noChangeAspect="1"/>
          </p:cNvPicPr>
          <p:nvPr/>
        </p:nvPicPr>
        <p:blipFill>
          <a:blip r:embed="rId3"/>
          <a:stretch>
            <a:fillRect/>
          </a:stretch>
        </p:blipFill>
        <p:spPr>
          <a:xfrm>
            <a:off x="5942997" y="1813297"/>
            <a:ext cx="4171950" cy="1047750"/>
          </a:xfrm>
          <a:prstGeom prst="rect">
            <a:avLst/>
          </a:prstGeom>
        </p:spPr>
      </p:pic>
      <p:pic>
        <p:nvPicPr>
          <p:cNvPr id="8" name="Picture 7">
            <a:extLst>
              <a:ext uri="{FF2B5EF4-FFF2-40B4-BE49-F238E27FC236}">
                <a16:creationId xmlns:a16="http://schemas.microsoft.com/office/drawing/2014/main" id="{76139905-CE59-D65D-C514-7EC9627D8AFB}"/>
              </a:ext>
            </a:extLst>
          </p:cNvPr>
          <p:cNvPicPr>
            <a:picLocks noChangeAspect="1"/>
          </p:cNvPicPr>
          <p:nvPr/>
        </p:nvPicPr>
        <p:blipFill>
          <a:blip r:embed="rId4"/>
          <a:stretch>
            <a:fillRect/>
          </a:stretch>
        </p:blipFill>
        <p:spPr>
          <a:xfrm>
            <a:off x="5942997" y="2882056"/>
            <a:ext cx="4886325" cy="781050"/>
          </a:xfrm>
          <a:prstGeom prst="rect">
            <a:avLst/>
          </a:prstGeom>
        </p:spPr>
      </p:pic>
      <p:pic>
        <p:nvPicPr>
          <p:cNvPr id="10" name="Picture 9">
            <a:extLst>
              <a:ext uri="{FF2B5EF4-FFF2-40B4-BE49-F238E27FC236}">
                <a16:creationId xmlns:a16="http://schemas.microsoft.com/office/drawing/2014/main" id="{C881EE18-8CCB-C43F-231D-635E1C792958}"/>
              </a:ext>
            </a:extLst>
          </p:cNvPr>
          <p:cNvPicPr>
            <a:picLocks noChangeAspect="1"/>
          </p:cNvPicPr>
          <p:nvPr/>
        </p:nvPicPr>
        <p:blipFill>
          <a:blip r:embed="rId5"/>
          <a:stretch>
            <a:fillRect/>
          </a:stretch>
        </p:blipFill>
        <p:spPr>
          <a:xfrm>
            <a:off x="5942997" y="3714938"/>
            <a:ext cx="5428265" cy="7334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15B82CD-2E2F-FF76-843D-E10222698447}"/>
              </a:ext>
            </a:extLst>
          </p:cNvPr>
          <p:cNvSpPr/>
          <p:nvPr/>
        </p:nvSpPr>
        <p:spPr>
          <a:xfrm>
            <a:off x="5635146" y="1615501"/>
            <a:ext cx="5822826" cy="45000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was applied to obtain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The scraped data were parsed and converted into Pandas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3" name="TextBox 12">
            <a:extLst>
              <a:ext uri="{FF2B5EF4-FFF2-40B4-BE49-F238E27FC236}">
                <a16:creationId xmlns:a16="http://schemas.microsoft.com/office/drawing/2014/main" id="{081579E1-977A-5E09-124D-0CA33B24584A}"/>
              </a:ext>
            </a:extLst>
          </p:cNvPr>
          <p:cNvSpPr txBox="1"/>
          <p:nvPr/>
        </p:nvSpPr>
        <p:spPr>
          <a:xfrm>
            <a:off x="5994327" y="1803316"/>
            <a:ext cx="5275262" cy="276999"/>
          </a:xfrm>
          <a:prstGeom prst="rect">
            <a:avLst/>
          </a:prstGeom>
          <a:noFill/>
        </p:spPr>
        <p:txBody>
          <a:bodyPr wrap="square" rtlCol="0">
            <a:spAutoFit/>
          </a:bodyPr>
          <a:lstStyle/>
          <a:p>
            <a:r>
              <a:rPr lang="en-US" sz="1200" dirty="0"/>
              <a:t>Perform an HTTP GET method to request the Falcon9 Launch HTML page</a:t>
            </a:r>
          </a:p>
        </p:txBody>
      </p:sp>
      <p:pic>
        <p:nvPicPr>
          <p:cNvPr id="16" name="Picture 15">
            <a:extLst>
              <a:ext uri="{FF2B5EF4-FFF2-40B4-BE49-F238E27FC236}">
                <a16:creationId xmlns:a16="http://schemas.microsoft.com/office/drawing/2014/main" id="{A7EAD991-3D3A-BC46-C3B9-49DDBEE4D9E6}"/>
              </a:ext>
            </a:extLst>
          </p:cNvPr>
          <p:cNvPicPr>
            <a:picLocks noChangeAspect="1"/>
          </p:cNvPicPr>
          <p:nvPr/>
        </p:nvPicPr>
        <p:blipFill>
          <a:blip r:embed="rId3"/>
          <a:stretch>
            <a:fillRect/>
          </a:stretch>
        </p:blipFill>
        <p:spPr>
          <a:xfrm>
            <a:off x="5897687" y="2080315"/>
            <a:ext cx="4362450" cy="1095375"/>
          </a:xfrm>
          <a:prstGeom prst="rect">
            <a:avLst/>
          </a:prstGeom>
        </p:spPr>
      </p:pic>
      <p:sp>
        <p:nvSpPr>
          <p:cNvPr id="18" name="TextBox 17">
            <a:extLst>
              <a:ext uri="{FF2B5EF4-FFF2-40B4-BE49-F238E27FC236}">
                <a16:creationId xmlns:a16="http://schemas.microsoft.com/office/drawing/2014/main" id="{4F6E1827-496B-C4C7-D6EE-A964975E350C}"/>
              </a:ext>
            </a:extLst>
          </p:cNvPr>
          <p:cNvSpPr txBox="1"/>
          <p:nvPr/>
        </p:nvSpPr>
        <p:spPr>
          <a:xfrm>
            <a:off x="5898750" y="3312979"/>
            <a:ext cx="4187622" cy="276999"/>
          </a:xfrm>
          <a:prstGeom prst="rect">
            <a:avLst/>
          </a:prstGeom>
          <a:noFill/>
        </p:spPr>
        <p:txBody>
          <a:bodyPr wrap="square">
            <a:spAutoFit/>
          </a:bodyPr>
          <a:lstStyle/>
          <a:p>
            <a:r>
              <a:rPr lang="en-US" sz="1200" dirty="0"/>
              <a:t>Extract all column/variable names from the HTML table header</a:t>
            </a:r>
          </a:p>
        </p:txBody>
      </p:sp>
      <p:pic>
        <p:nvPicPr>
          <p:cNvPr id="20" name="Picture 19">
            <a:extLst>
              <a:ext uri="{FF2B5EF4-FFF2-40B4-BE49-F238E27FC236}">
                <a16:creationId xmlns:a16="http://schemas.microsoft.com/office/drawing/2014/main" id="{54077EFB-28D2-D289-220E-131FDE097A86}"/>
              </a:ext>
            </a:extLst>
          </p:cNvPr>
          <p:cNvPicPr>
            <a:picLocks noChangeAspect="1"/>
          </p:cNvPicPr>
          <p:nvPr/>
        </p:nvPicPr>
        <p:blipFill>
          <a:blip r:embed="rId4"/>
          <a:stretch>
            <a:fillRect/>
          </a:stretch>
        </p:blipFill>
        <p:spPr>
          <a:xfrm>
            <a:off x="5897687" y="3675694"/>
            <a:ext cx="4644723" cy="937696"/>
          </a:xfrm>
          <a:prstGeom prst="rect">
            <a:avLst/>
          </a:prstGeom>
        </p:spPr>
      </p:pic>
      <p:sp>
        <p:nvSpPr>
          <p:cNvPr id="22" name="TextBox 21">
            <a:extLst>
              <a:ext uri="{FF2B5EF4-FFF2-40B4-BE49-F238E27FC236}">
                <a16:creationId xmlns:a16="http://schemas.microsoft.com/office/drawing/2014/main" id="{0055B219-0295-1473-90CC-106CE07A8E6B}"/>
              </a:ext>
            </a:extLst>
          </p:cNvPr>
          <p:cNvSpPr txBox="1"/>
          <p:nvPr/>
        </p:nvSpPr>
        <p:spPr>
          <a:xfrm>
            <a:off x="5898750" y="4639186"/>
            <a:ext cx="6097712" cy="276999"/>
          </a:xfrm>
          <a:prstGeom prst="rect">
            <a:avLst/>
          </a:prstGeom>
          <a:noFill/>
        </p:spPr>
        <p:txBody>
          <a:bodyPr wrap="square">
            <a:spAutoFit/>
          </a:bodyPr>
          <a:lstStyle/>
          <a:p>
            <a:pPr algn="l" fontAlgn="base"/>
            <a:r>
              <a:rPr lang="en-US" sz="1200" dirty="0"/>
              <a:t>Create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5162</TotalTime>
  <Words>1949</Words>
  <Application>Microsoft Office PowerPoint</Application>
  <PresentationFormat>Widescreen</PresentationFormat>
  <Paragraphs>247</Paragraphs>
  <Slides>47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-apple-system</vt:lpstr>
      <vt:lpstr>Helvetica Neue</vt:lpstr>
      <vt:lpstr>IBM Plex Mono Text</vt:lpstr>
      <vt:lpstr>Abadi</vt:lpstr>
      <vt:lpstr>Arial</vt:lpstr>
      <vt:lpstr>Calibri</vt:lpstr>
      <vt:lpstr>Calibri Light</vt:lpstr>
      <vt:lpstr>IBM Plex Mono SemiBold</vt:lpstr>
      <vt:lpstr>Source Sans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Belanova, Lenka</cp:lastModifiedBy>
  <cp:revision>199</cp:revision>
  <dcterms:created xsi:type="dcterms:W3CDTF">2021-04-29T18:58:34Z</dcterms:created>
  <dcterms:modified xsi:type="dcterms:W3CDTF">2023-05-29T22:38:39Z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ad3be33-4108-4738-9e07-d8656a181486_Enabled">
    <vt:lpwstr>true</vt:lpwstr>
  </property>
  <property fmtid="{D5CDD505-2E9C-101B-9397-08002B2CF9AE}" pid="4" name="MSIP_Label_dad3be33-4108-4738-9e07-d8656a181486_SetDate">
    <vt:lpwstr>2023-05-29T22:30:23Z</vt:lpwstr>
  </property>
  <property fmtid="{D5CDD505-2E9C-101B-9397-08002B2CF9AE}" pid="5" name="MSIP_Label_dad3be33-4108-4738-9e07-d8656a181486_Method">
    <vt:lpwstr>Privileged</vt:lpwstr>
  </property>
  <property fmtid="{D5CDD505-2E9C-101B-9397-08002B2CF9AE}" pid="6" name="MSIP_Label_dad3be33-4108-4738-9e07-d8656a181486_Name">
    <vt:lpwstr>Public No Visual Label</vt:lpwstr>
  </property>
  <property fmtid="{D5CDD505-2E9C-101B-9397-08002B2CF9AE}" pid="7" name="MSIP_Label_dad3be33-4108-4738-9e07-d8656a181486_SiteId">
    <vt:lpwstr>945c199a-83a2-4e80-9f8c-5a91be5752dd</vt:lpwstr>
  </property>
  <property fmtid="{D5CDD505-2E9C-101B-9397-08002B2CF9AE}" pid="8" name="MSIP_Label_dad3be33-4108-4738-9e07-d8656a181486_ActionId">
    <vt:lpwstr>c9118f7a-e864-4057-ba23-0eaf6cb4c6e8</vt:lpwstr>
  </property>
  <property fmtid="{D5CDD505-2E9C-101B-9397-08002B2CF9AE}" pid="9" name="MSIP_Label_dad3be33-4108-4738-9e07-d8656a181486_ContentBits">
    <vt:lpwstr>0</vt:lpwstr>
  </property>
</Properties>
</file>